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34"/>
  </p:notesMasterIdLst>
  <p:handoutMasterIdLst>
    <p:handoutMasterId r:id="rId35"/>
  </p:handoutMasterIdLst>
  <p:sldIdLst>
    <p:sldId id="256" r:id="rId2"/>
    <p:sldId id="290" r:id="rId3"/>
    <p:sldId id="291" r:id="rId4"/>
    <p:sldId id="257" r:id="rId5"/>
    <p:sldId id="266" r:id="rId6"/>
    <p:sldId id="263" r:id="rId7"/>
    <p:sldId id="292" r:id="rId8"/>
    <p:sldId id="268" r:id="rId9"/>
    <p:sldId id="283" r:id="rId10"/>
    <p:sldId id="265" r:id="rId11"/>
    <p:sldId id="289" r:id="rId12"/>
    <p:sldId id="285" r:id="rId13"/>
    <p:sldId id="284" r:id="rId14"/>
    <p:sldId id="262" r:id="rId15"/>
    <p:sldId id="264" r:id="rId16"/>
    <p:sldId id="269" r:id="rId17"/>
    <p:sldId id="274" r:id="rId18"/>
    <p:sldId id="275" r:id="rId19"/>
    <p:sldId id="270" r:id="rId20"/>
    <p:sldId id="271" r:id="rId21"/>
    <p:sldId id="272" r:id="rId22"/>
    <p:sldId id="273" r:id="rId23"/>
    <p:sldId id="279" r:id="rId24"/>
    <p:sldId id="280" r:id="rId25"/>
    <p:sldId id="276" r:id="rId26"/>
    <p:sldId id="277" r:id="rId27"/>
    <p:sldId id="278" r:id="rId28"/>
    <p:sldId id="286" r:id="rId29"/>
    <p:sldId id="281" r:id="rId30"/>
    <p:sldId id="288" r:id="rId31"/>
    <p:sldId id="282" r:id="rId32"/>
    <p:sldId id="287"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DA37D80-6434-44D0-A028-1B22A696006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114" d="100"/>
          <a:sy n="114" d="100"/>
        </p:scale>
        <p:origin x="414" y="120"/>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E71268B-8AC2-4239-8FAF-7C144C210720}" type="datetimeFigureOut">
              <a:rPr lang="en-US"/>
              <a:t>9/18/2020</a:t>
            </a:fld>
            <a:endParaRPr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02BA2C8-71FC-43D0-BD87-0547616971FA}" type="slidenum">
              <a:rPr/>
              <a:t>‹#›</a:t>
            </a:fld>
            <a:endParaRPr dirty="0"/>
          </a:p>
        </p:txBody>
      </p:sp>
    </p:spTree>
    <p:extLst>
      <p:ext uri="{BB962C8B-B14F-4D97-AF65-F5344CB8AC3E}">
        <p14:creationId xmlns:p14="http://schemas.microsoft.com/office/powerpoint/2010/main" val="3729213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5AD8362-6D63-40AC-BAA9-90C3AE6D5875}" type="datetimeFigureOut">
              <a:rPr lang="en-US"/>
              <a:t>9/18/2020</a:t>
            </a:fld>
            <a:endParaRPr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dirty="0"/>
          </a:p>
        </p:txBody>
      </p:sp>
      <p:sp>
        <p:nvSpPr>
          <p:cNvPr id="5" name="Notes Placeholder 4"/>
          <p:cNvSpPr>
            <a:spLocks noGrp="1"/>
          </p:cNvSpPr>
          <p:nvPr>
            <p:ph type="body" sz="quarter" idx="3"/>
          </p:nvPr>
        </p:nvSpPr>
        <p:spPr>
          <a:xfrm>
            <a:off x="701040" y="4473893"/>
            <a:ext cx="5608320" cy="3137535"/>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6539446-6953-447E-A4E3-E7CFBF870046}" type="slidenum">
              <a:rPr/>
              <a:t>‹#›</a:t>
            </a:fld>
            <a:endParaRPr dirty="0"/>
          </a:p>
        </p:txBody>
      </p:sp>
    </p:spTree>
    <p:extLst>
      <p:ext uri="{BB962C8B-B14F-4D97-AF65-F5344CB8AC3E}">
        <p14:creationId xmlns:p14="http://schemas.microsoft.com/office/powerpoint/2010/main" val="142392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water3"/>
          <p:cNvSpPr/>
          <p:nvPr/>
        </p:nvSpPr>
        <p:spPr bwMode="gray">
          <a:xfrm>
            <a:off x="2552" y="5243129"/>
            <a:ext cx="12188952"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5" name="sky"/>
          <p:cNvSpPr/>
          <p:nvPr/>
        </p:nvSpPr>
        <p:spPr bwMode="white">
          <a:xfrm>
            <a:off x="2552" y="0"/>
            <a:ext cx="1218895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6" name="water2"/>
          <p:cNvPicPr>
            <a:picLocks noChangeAspect="1"/>
          </p:cNvPicPr>
          <p:nvPr/>
        </p:nvPicPr>
        <p:blipFill rotWithShape="1">
          <a:blip r:embed="rId2" cstate="print">
            <a:extLst>
              <a:ext uri="{28A0092B-C50C-407E-A947-70E740481C1C}">
                <a14:useLocalDpi xmlns:a14="http://schemas.microsoft.com/office/drawing/2010/main" val="0"/>
              </a:ext>
            </a:extLst>
          </a:blip>
          <a:srcRect l="2674" r="9901"/>
          <a:stretch/>
        </p:blipFill>
        <p:spPr bwMode="ltGray">
          <a:xfrm>
            <a:off x="-1425" y="5497897"/>
            <a:ext cx="12188952" cy="463209"/>
          </a:xfrm>
          <a:prstGeom prst="rect">
            <a:avLst/>
          </a:prstGeom>
          <a:noFill/>
          <a:ln>
            <a:noFill/>
          </a:ln>
        </p:spPr>
      </p:pic>
      <p:pic>
        <p:nvPicPr>
          <p:cNvPr id="7" name="water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221111"/>
            <a:ext cx="12188952" cy="268288"/>
          </a:xfrm>
          <a:prstGeom prst="rect">
            <a:avLst/>
          </a:prstGeom>
          <a:noFill/>
          <a:ln>
            <a:noFill/>
          </a:ln>
        </p:spPr>
      </p:pic>
      <p:sp>
        <p:nvSpPr>
          <p:cNvPr id="8" name="Rectangle 7"/>
          <p:cNvSpPr/>
          <p:nvPr/>
        </p:nvSpPr>
        <p:spPr>
          <a:xfrm>
            <a:off x="-1425" y="5961106"/>
            <a:ext cx="12188952"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305872" y="1309047"/>
            <a:ext cx="9602789" cy="26670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305872" y="4038600"/>
            <a:ext cx="9601200" cy="990600"/>
          </a:xfrm>
        </p:spPr>
        <p:txBody>
          <a:bodyPr>
            <a:normAutofit/>
          </a:bodyPr>
          <a:lstStyle>
            <a:lvl1pPr marL="0" indent="0" algn="ctr">
              <a:spcBef>
                <a:spcPts val="0"/>
              </a:spcBef>
              <a:buNone/>
              <a:defRPr sz="1800" cap="all" baseline="0">
                <a:solidFill>
                  <a:schemeClr val="accent2">
                    <a:lumMod val="7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294236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5F4E5243-F52A-4D37-9694-EB26C6C31910}" type="datetime1">
              <a:rPr lang="en-US"/>
              <a:t>9/18/2020</a:t>
            </a:fld>
            <a:endParaRPr dirty="0"/>
          </a:p>
        </p:txBody>
      </p:sp>
      <p:sp>
        <p:nvSpPr>
          <p:cNvPr id="6" name="Slide Number Placeholder 5"/>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353625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4403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440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A77B6E1-634A-48DC-9E8B-D894023267EF}" type="datetime1">
              <a:rPr lang="en-US"/>
              <a:t>9/18/2020</a:t>
            </a:fld>
            <a:endParaRPr dirty="0"/>
          </a:p>
        </p:txBody>
      </p:sp>
      <p:sp>
        <p:nvSpPr>
          <p:cNvPr id="6" name="Slide Number Placeholder 5"/>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135865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7B2D3E9E-A95C-48F2-B4BF-A71542E0BE9A}" type="datetime1">
              <a:rPr lang="en-US"/>
              <a:t>9/18/2020</a:t>
            </a:fld>
            <a:endParaRPr dirty="0"/>
          </a:p>
        </p:txBody>
      </p:sp>
      <p:sp>
        <p:nvSpPr>
          <p:cNvPr id="6" name="Slide Number Placeholder 5"/>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340508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dirty="0"/>
          </a:p>
        </p:txBody>
      </p:sp>
      <p:sp>
        <p:nvSpPr>
          <p:cNvPr id="2" name="Title 1"/>
          <p:cNvSpPr>
            <a:spLocks noGrp="1"/>
          </p:cNvSpPr>
          <p:nvPr>
            <p:ph type="title"/>
          </p:nvPr>
        </p:nvSpPr>
        <p:spPr>
          <a:xfrm>
            <a:off x="1293813" y="1309047"/>
            <a:ext cx="9601252" cy="2667000"/>
          </a:xfrm>
        </p:spPr>
        <p:txBody>
          <a:bodyPr anchor="b">
            <a:normAutofit/>
          </a:bodyPr>
          <a:lstStyle>
            <a:lvl1pPr algn="ctr">
              <a:defRPr sz="6000" b="0"/>
            </a:lvl1pPr>
          </a:lstStyle>
          <a:p>
            <a:r>
              <a:rPr lang="en-US"/>
              <a:t>Click to edit Master title style</a:t>
            </a:r>
            <a:endParaRPr/>
          </a:p>
        </p:txBody>
      </p:sp>
      <p:sp>
        <p:nvSpPr>
          <p:cNvPr id="3" name="Text Placeholder 2"/>
          <p:cNvSpPr>
            <a:spLocks noGrp="1"/>
          </p:cNvSpPr>
          <p:nvPr>
            <p:ph type="body" idx="1"/>
          </p:nvPr>
        </p:nvSpPr>
        <p:spPr>
          <a:xfrm>
            <a:off x="1293813" y="4038600"/>
            <a:ext cx="9601200" cy="1143000"/>
          </a:xfrm>
        </p:spPr>
        <p:txBody>
          <a:bodyPr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A50F84E2-2D7A-43CF-AC90-352A289A783A}" type="datetime1">
              <a:rPr lang="en-US"/>
              <a:t>9/18/2020</a:t>
            </a:fld>
            <a:endParaRPr dirty="0"/>
          </a:p>
        </p:txBody>
      </p:sp>
      <p:sp>
        <p:nvSpPr>
          <p:cNvPr id="6" name="Slide Number Placeholder 5"/>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304355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Content Placeholder 3"/>
          <p:cNvSpPr>
            <a:spLocks noGrp="1"/>
          </p:cNvSpPr>
          <p:nvPr>
            <p:ph sz="half" idx="2"/>
          </p:nvPr>
        </p:nvSpPr>
        <p:spPr>
          <a:xfrm>
            <a:off x="627888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34112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F12952B5-7A2F-4CC8-B7CE-9234E21C2837}" type="datetime1">
              <a:rPr lang="en-US"/>
              <a:t>9/18/2020</a:t>
            </a:fld>
            <a:endParaRPr dirty="0"/>
          </a:p>
        </p:txBody>
      </p:sp>
      <p:sp>
        <p:nvSpPr>
          <p:cNvPr id="7" name="Slide Number Placeholder 6"/>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424937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CE1DA07A-9201-4B4B-BAF2-015AFA30F520}" type="datetime1">
              <a:rPr lang="en-US"/>
              <a:t>9/18/2020</a:t>
            </a:fld>
            <a:endParaRPr dirty="0"/>
          </a:p>
        </p:txBody>
      </p:sp>
      <p:sp>
        <p:nvSpPr>
          <p:cNvPr id="9" name="Slide Number Placeholder 8"/>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107237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73D7E00A-486F-4252-8B1D-E32645521F49}" type="datetime1">
              <a:rPr lang="en-US"/>
              <a:t>9/18/2020</a:t>
            </a:fld>
            <a:endParaRPr dirty="0"/>
          </a:p>
        </p:txBody>
      </p:sp>
      <p:sp>
        <p:nvSpPr>
          <p:cNvPr id="5" name="Slide Number Placeholder 4"/>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36818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dirty="0"/>
          </a:p>
        </p:txBody>
      </p:sp>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8DDF5F92-E675-4B36-9A60-69A962A68675}" type="datetime1">
              <a:rPr lang="en-US"/>
              <a:t>9/18/2020</a:t>
            </a:fld>
            <a:endParaRPr dirty="0"/>
          </a:p>
        </p:txBody>
      </p:sp>
      <p:sp>
        <p:nvSpPr>
          <p:cNvPr id="4" name="Slide Number Placeholder 3"/>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49226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200" b="0"/>
            </a:lvl1pPr>
          </a:lstStyle>
          <a:p>
            <a:r>
              <a:rPr lang="en-US"/>
              <a:t>Click to edit Master title style</a:t>
            </a:r>
            <a:endParaRPr/>
          </a:p>
        </p:txBody>
      </p:sp>
      <p:sp>
        <p:nvSpPr>
          <p:cNvPr id="3" name="Content Placeholder 2"/>
          <p:cNvSpPr>
            <a:spLocks noGrp="1"/>
          </p:cNvSpPr>
          <p:nvPr>
            <p:ph idx="1"/>
          </p:nvPr>
        </p:nvSpPr>
        <p:spPr>
          <a:xfrm>
            <a:off x="760413" y="685800"/>
            <a:ext cx="6858000" cy="4572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AF6E2C9B-5FA2-460D-9BE7-B0812FC2A6FF}" type="datetime1">
              <a:rPr lang="en-US"/>
              <a:t>9/18/2020</a:t>
            </a:fld>
            <a:endParaRPr dirty="0"/>
          </a:p>
        </p:txBody>
      </p:sp>
      <p:sp>
        <p:nvSpPr>
          <p:cNvPr id="7" name="Slide Number Placeholder 6"/>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148389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4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760413" y="685800"/>
            <a:ext cx="6858000" cy="4572000"/>
          </a:xfrm>
          <a:solidFill>
            <a:schemeClr val="bg1">
              <a:lumMod val="9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1D374940-A916-4C8B-9648-02A2D3898F9E}" type="datetime1">
              <a:rPr lang="en-US"/>
              <a:t>9/18/2020</a:t>
            </a:fld>
            <a:endParaRPr dirty="0"/>
          </a:p>
        </p:txBody>
      </p:sp>
      <p:sp>
        <p:nvSpPr>
          <p:cNvPr id="7" name="Slide Number Placeholder 6"/>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421661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dirty="0"/>
          </a:p>
        </p:txBody>
      </p:sp>
      <p:sp>
        <p:nvSpPr>
          <p:cNvPr id="8" name="water3"/>
          <p:cNvSpPr/>
          <p:nvPr/>
        </p:nvSpPr>
        <p:spPr bwMode="gray">
          <a:xfrm>
            <a:off x="2552" y="6064101"/>
            <a:ext cx="12188952"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9" name="water2"/>
          <p:cNvPicPr>
            <a:picLocks noChangeAspect="1"/>
          </p:cNvPicPr>
          <p:nvPr/>
        </p:nvPicPr>
        <p:blipFill rotWithShape="1">
          <a:blip r:embed="rId13" cstate="print">
            <a:extLst>
              <a:ext uri="{28A0092B-C50C-407E-A947-70E740481C1C}">
                <a14:useLocalDpi xmlns:a14="http://schemas.microsoft.com/office/drawing/2010/main" val="0"/>
              </a:ext>
            </a:extLst>
          </a:blip>
          <a:srcRect l="2674" r="9901"/>
          <a:stretch/>
        </p:blipFill>
        <p:spPr bwMode="white">
          <a:xfrm>
            <a:off x="-1425" y="6256181"/>
            <a:ext cx="12188952" cy="463209"/>
          </a:xfrm>
          <a:prstGeom prst="rect">
            <a:avLst/>
          </a:prstGeom>
          <a:noFill/>
          <a:ln>
            <a:noFill/>
          </a:ln>
        </p:spPr>
      </p:pic>
      <p:pic>
        <p:nvPicPr>
          <p:cNvPr id="10" name="water1"/>
          <p:cNvPicPr>
            <a:picLocks noChangeAspect="1"/>
          </p:cNvPicPr>
          <p:nvPr/>
        </p:nvPicPr>
        <p:blipFill rotWithShape="1">
          <a:blip r:embed="rId14"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979395"/>
            <a:ext cx="12188952" cy="268288"/>
          </a:xfrm>
          <a:prstGeom prst="rect">
            <a:avLst/>
          </a:prstGeom>
          <a:noFill/>
          <a:ln>
            <a:noFill/>
          </a:ln>
        </p:spPr>
      </p:pic>
      <p:sp>
        <p:nvSpPr>
          <p:cNvPr id="2" name="Title Placeholder 1"/>
          <p:cNvSpPr>
            <a:spLocks noGrp="1"/>
          </p:cNvSpPr>
          <p:nvPr>
            <p:ph type="title"/>
          </p:nvPr>
        </p:nvSpPr>
        <p:spPr>
          <a:xfrm>
            <a:off x="1341120" y="265176"/>
            <a:ext cx="9509759"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572768"/>
            <a:ext cx="9509760" cy="4142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tx1"/>
                </a:solidFill>
              </a:defRPr>
            </a:lvl1pPr>
          </a:lstStyle>
          <a:p>
            <a:r>
              <a:rPr lang="en-US" dirty="0"/>
              <a:t>Add a footer</a:t>
            </a:r>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l">
              <a:defRPr sz="1100" cap="all" baseline="0">
                <a:solidFill>
                  <a:schemeClr val="tx1"/>
                </a:solidFill>
              </a:defRPr>
            </a:lvl1pPr>
          </a:lstStyle>
          <a:p>
            <a:fld id="{5586B75A-687E-405C-8A0B-8D00578BA2C3}" type="datetime1">
              <a:rPr lang="en-US" smtClean="0"/>
              <a:pPr/>
              <a:t>9/18/2020</a:t>
            </a:fld>
            <a:endParaRPr lang="en-US" dirty="0"/>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cap="all" baseline="0">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info@votescount.us" TargetMode="External"/><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hyperlink" Target="http://www.votescount.u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a:latin typeface="Calibri" panose="020F0502020204030204" pitchFamily="34" charset="0"/>
                <a:cs typeface="Calibri" panose="020F0502020204030204" pitchFamily="34" charset="0"/>
              </a:rPr>
              <a:t>¡ </a:t>
            </a:r>
            <a:r>
              <a:rPr lang="x-none">
                <a:latin typeface="Calibri" panose="020F0502020204030204" pitchFamily="34" charset="0"/>
                <a:cs typeface="Calibri" panose="020F0502020204030204" pitchFamily="34" charset="0"/>
              </a:rPr>
              <a:t>Votar importa!</a:t>
            </a:r>
            <a:endParaRPr lang="x-none"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p:txBody>
          <a:bodyPr>
            <a:normAutofit fontScale="92500" lnSpcReduction="10000"/>
          </a:bodyPr>
          <a:lstStyle/>
          <a:p>
            <a:r>
              <a:rPr lang="x-none" spc="150" dirty="0">
                <a:latin typeface="Calibri" panose="020F0502020204030204" pitchFamily="34" charset="0"/>
                <a:cs typeface="Calibri" panose="020F0502020204030204" pitchFamily="34" charset="0"/>
              </a:rPr>
              <a:t>6pm, jueves, Septiembre 17</a:t>
            </a:r>
            <a:br>
              <a:rPr lang="x-none" spc="150" dirty="0">
                <a:latin typeface="Calibri" panose="020F0502020204030204" pitchFamily="34" charset="0"/>
                <a:cs typeface="Calibri" panose="020F0502020204030204" pitchFamily="34" charset="0"/>
              </a:rPr>
            </a:br>
            <a:endParaRPr lang="x-none" spc="150" dirty="0">
              <a:latin typeface="Calibri" panose="020F0502020204030204" pitchFamily="34" charset="0"/>
              <a:cs typeface="Calibri" panose="020F0502020204030204" pitchFamily="34" charset="0"/>
            </a:endParaRPr>
          </a:p>
          <a:p>
            <a:r>
              <a:rPr lang="x-none" kern="100" spc="150" dirty="0">
                <a:latin typeface="Calibri" panose="020F0502020204030204" pitchFamily="34" charset="0"/>
                <a:cs typeface="Calibri" panose="020F0502020204030204" pitchFamily="34" charset="0"/>
              </a:rPr>
              <a:t>Moderado por la secretaria de </a:t>
            </a:r>
            <a:r>
              <a:rPr lang="x-none" kern="100" spc="150">
                <a:latin typeface="Calibri" panose="020F0502020204030204" pitchFamily="34" charset="0"/>
                <a:cs typeface="Calibri" panose="020F0502020204030204" pitchFamily="34" charset="0"/>
              </a:rPr>
              <a:t>la ciudad</a:t>
            </a:r>
            <a:r>
              <a:rPr lang="en-US" kern="100" spc="150" dirty="0">
                <a:latin typeface="Calibri" panose="020F0502020204030204" pitchFamily="34" charset="0"/>
                <a:cs typeface="Calibri" panose="020F0502020204030204" pitchFamily="34" charset="0"/>
              </a:rPr>
              <a:t> de </a:t>
            </a:r>
            <a:r>
              <a:rPr lang="en-US" kern="100" spc="150" dirty="0" err="1">
                <a:latin typeface="Calibri" panose="020F0502020204030204" pitchFamily="34" charset="0"/>
                <a:cs typeface="Calibri" panose="020F0502020204030204" pitchFamily="34" charset="0"/>
              </a:rPr>
              <a:t>watsonville</a:t>
            </a:r>
            <a:r>
              <a:rPr lang="x-none" kern="100" spc="150">
                <a:latin typeface="Calibri" panose="020F0502020204030204" pitchFamily="34" charset="0"/>
                <a:cs typeface="Calibri" panose="020F0502020204030204" pitchFamily="34" charset="0"/>
              </a:rPr>
              <a:t> </a:t>
            </a:r>
            <a:r>
              <a:rPr lang="x-none" kern="100" spc="150" dirty="0">
                <a:latin typeface="Calibri" panose="020F0502020204030204" pitchFamily="34" charset="0"/>
                <a:cs typeface="Calibri" panose="020F0502020204030204" pitchFamily="34" charset="0"/>
              </a:rPr>
              <a:t>Beatriz flores</a:t>
            </a:r>
          </a:p>
          <a:p>
            <a:r>
              <a:rPr lang="x-none" kern="100" spc="150" dirty="0">
                <a:latin typeface="Calibri" panose="020F0502020204030204" pitchFamily="34" charset="0"/>
                <a:cs typeface="Calibri" panose="020F0502020204030204" pitchFamily="34" charset="0"/>
              </a:rPr>
              <a:t>Secretaria del condado de Santa Cruz Gail </a:t>
            </a:r>
            <a:r>
              <a:rPr lang="x-none" kern="100" spc="150" dirty="0" err="1">
                <a:latin typeface="Calibri" panose="020F0502020204030204" pitchFamily="34" charset="0"/>
                <a:cs typeface="Calibri" panose="020F0502020204030204" pitchFamily="34" charset="0"/>
              </a:rPr>
              <a:t>Pellerin</a:t>
            </a:r>
            <a:endParaRPr lang="x-none" kern="100" spc="150" dirty="0">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3341" y="0"/>
            <a:ext cx="3437863" cy="2881953"/>
          </a:xfrm>
          <a:prstGeom prst="rect">
            <a:avLst/>
          </a:prstGeom>
        </p:spPr>
      </p:pic>
    </p:spTree>
    <p:extLst>
      <p:ext uri="{BB962C8B-B14F-4D97-AF65-F5344CB8AC3E}">
        <p14:creationId xmlns:p14="http://schemas.microsoft.com/office/powerpoint/2010/main" val="150390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2646" y="293615"/>
            <a:ext cx="3469410" cy="1366007"/>
          </a:xfrm>
        </p:spPr>
        <p:txBody>
          <a:bodyPr>
            <a:normAutofit fontScale="90000"/>
          </a:bodyPr>
          <a:lstStyle/>
          <a:p>
            <a:r>
              <a:rPr lang="x-none" dirty="0">
                <a:latin typeface="Calibri" panose="020F0502020204030204" pitchFamily="34" charset="0"/>
                <a:cs typeface="Calibri" panose="020F0502020204030204" pitchFamily="34" charset="0"/>
              </a:rPr>
              <a:t>Lugares para votar </a:t>
            </a:r>
            <a:r>
              <a:rPr lang="x-none">
                <a:latin typeface="Calibri" panose="020F0502020204030204" pitchFamily="34" charset="0"/>
                <a:cs typeface="Calibri" panose="020F0502020204030204" pitchFamily="34" charset="0"/>
              </a:rPr>
              <a:t>en persona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desde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octubre</a:t>
            </a:r>
            <a:r>
              <a:rPr lang="en-US" dirty="0">
                <a:latin typeface="Calibri" panose="020F0502020204030204" pitchFamily="34" charset="0"/>
                <a:cs typeface="Calibri" panose="020F0502020204030204" pitchFamily="34" charset="0"/>
              </a:rPr>
              <a:t> 31</a:t>
            </a:r>
            <a:endParaRPr lang="x-none" dirty="0">
              <a:latin typeface="Calibri" panose="020F0502020204030204" pitchFamily="34" charset="0"/>
              <a:cs typeface="Calibri" panose="020F0502020204030204" pitchFamily="34" charset="0"/>
            </a:endParaRPr>
          </a:p>
        </p:txBody>
      </p:sp>
      <p:sp>
        <p:nvSpPr>
          <p:cNvPr id="5" name="Content Placeholder 4"/>
          <p:cNvSpPr>
            <a:spLocks noGrp="1"/>
          </p:cNvSpPr>
          <p:nvPr>
            <p:ph idx="1"/>
          </p:nvPr>
        </p:nvSpPr>
        <p:spPr>
          <a:xfrm>
            <a:off x="760412" y="394283"/>
            <a:ext cx="7485965" cy="5201173"/>
          </a:xfrm>
        </p:spPr>
        <p:txBody>
          <a:bodyPr>
            <a:normAutofit fontScale="70000" lnSpcReduction="20000"/>
          </a:bodyPr>
          <a:lstStyle/>
          <a:p>
            <a:pPr marL="342900" marR="0" indent="-342900">
              <a:lnSpc>
                <a:spcPct val="107000"/>
              </a:lnSpc>
              <a:spcBef>
                <a:spcPts val="0"/>
              </a:spcBef>
              <a:spcAft>
                <a:spcPts val="600"/>
              </a:spcAft>
              <a:buFont typeface="+mj-lt"/>
              <a:buAutoNum type="arabicPeriod"/>
            </a:pPr>
            <a:r>
              <a:rPr lang="en-US" sz="1800" b="1" dirty="0">
                <a:effectLst/>
                <a:latin typeface="Calibri" panose="020F0502020204030204" pitchFamily="34" charset="0"/>
                <a:ea typeface="Calibri" panose="020F0502020204030204" pitchFamily="34" charset="0"/>
                <a:cs typeface="Calibri" panose="020F0502020204030204" pitchFamily="34" charset="0"/>
              </a:rPr>
              <a:t>Aptos </a:t>
            </a:r>
            <a:r>
              <a:rPr lang="en-US" sz="1800" dirty="0">
                <a:effectLst/>
                <a:latin typeface="Calibri" panose="020F0502020204030204" pitchFamily="34" charset="0"/>
                <a:ea typeface="Calibri" panose="020F0502020204030204" pitchFamily="34" charset="0"/>
                <a:cs typeface="Calibri" panose="020F0502020204030204" pitchFamily="34" charset="0"/>
              </a:rPr>
              <a:t>- Temple Beth El, 3055 Porter Gulch Rd.</a:t>
            </a:r>
          </a:p>
          <a:p>
            <a:pPr marL="342900" marR="0" indent="-342900">
              <a:lnSpc>
                <a:spcPct val="107000"/>
              </a:lnSpc>
              <a:spcBef>
                <a:spcPts val="0"/>
              </a:spcBef>
              <a:spcAft>
                <a:spcPts val="600"/>
              </a:spcAft>
              <a:buFont typeface="+mj-lt"/>
              <a:buAutoNum type="arabicPeriod"/>
            </a:pPr>
            <a:r>
              <a:rPr lang="en-US" sz="1800" b="1" dirty="0">
                <a:effectLst/>
                <a:latin typeface="Calibri" panose="020F0502020204030204" pitchFamily="34" charset="0"/>
                <a:ea typeface="Calibri" panose="020F0502020204030204" pitchFamily="34" charset="0"/>
                <a:cs typeface="Calibri" panose="020F0502020204030204" pitchFamily="34" charset="0"/>
              </a:rPr>
              <a:t>Boulder Creek</a:t>
            </a:r>
            <a:r>
              <a:rPr lang="en-US" sz="1800" dirty="0">
                <a:effectLst/>
                <a:latin typeface="Calibri" panose="020F0502020204030204" pitchFamily="34" charset="0"/>
                <a:ea typeface="Calibri" panose="020F0502020204030204" pitchFamily="34" charset="0"/>
                <a:cs typeface="Calibri" panose="020F0502020204030204" pitchFamily="34" charset="0"/>
              </a:rPr>
              <a:t> - Boulder Creek Recreation Hall, 13333 Middleton </a:t>
            </a:r>
            <a:r>
              <a:rPr lang="en-US" sz="1800" dirty="0">
                <a:latin typeface="Calibri" panose="020F0502020204030204" pitchFamily="34" charset="0"/>
                <a:ea typeface="Calibri" panose="020F0502020204030204" pitchFamily="34" charset="0"/>
                <a:cs typeface="Calibri" panose="020F0502020204030204" pitchFamily="34" charset="0"/>
              </a:rPr>
              <a:t>Ave</a:t>
            </a:r>
            <a:r>
              <a:rPr lang="en-US" sz="1800" dirty="0">
                <a:effectLst/>
                <a:latin typeface="Calibri" panose="020F0502020204030204" pitchFamily="34" charset="0"/>
                <a:ea typeface="Calibri" panose="020F0502020204030204" pitchFamily="34" charset="0"/>
                <a:cs typeface="Calibri" panose="020F0502020204030204" pitchFamily="34" charset="0"/>
              </a:rPr>
              <a:t>.</a:t>
            </a:r>
          </a:p>
          <a:p>
            <a:pPr marL="342900" marR="0" indent="-342900">
              <a:lnSpc>
                <a:spcPct val="107000"/>
              </a:lnSpc>
              <a:spcBef>
                <a:spcPts val="0"/>
              </a:spcBef>
              <a:spcAft>
                <a:spcPts val="600"/>
              </a:spcAft>
              <a:buFont typeface="+mj-lt"/>
              <a:buAutoNum type="arabicPeriod"/>
            </a:pPr>
            <a:r>
              <a:rPr lang="en-US" sz="1800" b="1" dirty="0">
                <a:effectLst/>
                <a:latin typeface="Calibri" panose="020F0502020204030204" pitchFamily="34" charset="0"/>
                <a:ea typeface="Calibri" panose="020F0502020204030204" pitchFamily="34" charset="0"/>
                <a:cs typeface="Calibri" panose="020F0502020204030204" pitchFamily="34" charset="0"/>
              </a:rPr>
              <a:t>Capitola</a:t>
            </a:r>
            <a:r>
              <a:rPr lang="en-US" sz="1800" dirty="0">
                <a:effectLst/>
                <a:latin typeface="Calibri" panose="020F0502020204030204" pitchFamily="34" charset="0"/>
                <a:ea typeface="Calibri" panose="020F0502020204030204" pitchFamily="34" charset="0"/>
                <a:cs typeface="Calibri" panose="020F0502020204030204" pitchFamily="34" charset="0"/>
              </a:rPr>
              <a:t> - New Brighton Middle School, 250 Washburn Ave.</a:t>
            </a:r>
          </a:p>
          <a:p>
            <a:pPr marL="342900" marR="0" indent="-342900">
              <a:lnSpc>
                <a:spcPct val="107000"/>
              </a:lnSpc>
              <a:spcBef>
                <a:spcPts val="0"/>
              </a:spcBef>
              <a:spcAft>
                <a:spcPts val="600"/>
              </a:spcAft>
              <a:buFont typeface="+mj-lt"/>
              <a:buAutoNum type="arabicPeriod"/>
            </a:pPr>
            <a:r>
              <a:rPr lang="en-US" sz="1800" b="1" dirty="0">
                <a:effectLst/>
                <a:latin typeface="Calibri" panose="020F0502020204030204" pitchFamily="34" charset="0"/>
                <a:ea typeface="Calibri" panose="020F0502020204030204" pitchFamily="34" charset="0"/>
                <a:cs typeface="Calibri" panose="020F0502020204030204" pitchFamily="34" charset="0"/>
              </a:rPr>
              <a:t>Felton</a:t>
            </a:r>
            <a:r>
              <a:rPr lang="en-US" sz="1800" dirty="0">
                <a:effectLst/>
                <a:latin typeface="Calibri" panose="020F0502020204030204" pitchFamily="34" charset="0"/>
                <a:ea typeface="Calibri" panose="020F0502020204030204" pitchFamily="34" charset="0"/>
                <a:cs typeface="Calibri" panose="020F0502020204030204" pitchFamily="34" charset="0"/>
              </a:rPr>
              <a:t> - San Lorenzo Valley High School, 7105 Highway 9</a:t>
            </a:r>
          </a:p>
          <a:p>
            <a:pPr marL="342900" marR="0" indent="-342900">
              <a:lnSpc>
                <a:spcPct val="107000"/>
              </a:lnSpc>
              <a:spcBef>
                <a:spcPts val="0"/>
              </a:spcBef>
              <a:spcAft>
                <a:spcPts val="600"/>
              </a:spcAft>
              <a:buFont typeface="+mj-lt"/>
              <a:buAutoNum type="arabicPeriod"/>
            </a:pPr>
            <a:r>
              <a:rPr lang="en-US" sz="1800" b="1" dirty="0">
                <a:effectLst/>
                <a:latin typeface="Calibri" panose="020F0502020204030204" pitchFamily="34" charset="0"/>
                <a:ea typeface="Calibri" panose="020F0502020204030204" pitchFamily="34" charset="0"/>
                <a:cs typeface="Calibri" panose="020F0502020204030204" pitchFamily="34" charset="0"/>
              </a:rPr>
              <a:t>Santa Cruz</a:t>
            </a:r>
            <a:r>
              <a:rPr lang="en-US" sz="1800" dirty="0">
                <a:effectLst/>
                <a:latin typeface="Calibri" panose="020F0502020204030204" pitchFamily="34" charset="0"/>
                <a:ea typeface="Calibri" panose="020F0502020204030204" pitchFamily="34" charset="0"/>
                <a:cs typeface="Calibri" panose="020F0502020204030204" pitchFamily="34" charset="0"/>
              </a:rPr>
              <a:t> - Santa Cruz County Clerk/Elections, 701 Ocean St., Room 310</a:t>
            </a:r>
          </a:p>
          <a:p>
            <a:pPr marL="342900" marR="0" indent="-342900">
              <a:lnSpc>
                <a:spcPct val="107000"/>
              </a:lnSpc>
              <a:spcBef>
                <a:spcPts val="0"/>
              </a:spcBef>
              <a:spcAft>
                <a:spcPts val="600"/>
              </a:spcAft>
              <a:buFont typeface="+mj-lt"/>
              <a:buAutoNum type="arabicPeriod"/>
            </a:pPr>
            <a:r>
              <a:rPr lang="en-US" sz="1800" b="1" dirty="0">
                <a:effectLst/>
                <a:latin typeface="Calibri" panose="020F0502020204030204" pitchFamily="34" charset="0"/>
                <a:ea typeface="Calibri" panose="020F0502020204030204" pitchFamily="34" charset="0"/>
                <a:cs typeface="Calibri" panose="020F0502020204030204" pitchFamily="34" charset="0"/>
              </a:rPr>
              <a:t>Santa Cruz</a:t>
            </a:r>
            <a:r>
              <a:rPr lang="en-US" sz="1800" dirty="0">
                <a:effectLst/>
                <a:latin typeface="Calibri" panose="020F0502020204030204" pitchFamily="34" charset="0"/>
                <a:ea typeface="Calibri" panose="020F0502020204030204" pitchFamily="34" charset="0"/>
                <a:cs typeface="Calibri" panose="020F0502020204030204" pitchFamily="34" charset="0"/>
              </a:rPr>
              <a:t> - Simpkins Swim Center, 979 17th Ave.</a:t>
            </a:r>
          </a:p>
          <a:p>
            <a:pPr marL="342900" marR="0" indent="-342900">
              <a:lnSpc>
                <a:spcPct val="107000"/>
              </a:lnSpc>
              <a:spcBef>
                <a:spcPts val="0"/>
              </a:spcBef>
              <a:spcAft>
                <a:spcPts val="600"/>
              </a:spcAft>
              <a:buFont typeface="+mj-lt"/>
              <a:buAutoNum type="arabicPeriod"/>
            </a:pPr>
            <a:r>
              <a:rPr lang="en-US" sz="1800" b="1" dirty="0">
                <a:effectLst/>
                <a:latin typeface="Calibri" panose="020F0502020204030204" pitchFamily="34" charset="0"/>
                <a:ea typeface="Calibri" panose="020F0502020204030204" pitchFamily="34" charset="0"/>
                <a:cs typeface="Calibri" panose="020F0502020204030204" pitchFamily="34" charset="0"/>
              </a:rPr>
              <a:t>Santa Cruz</a:t>
            </a:r>
            <a:r>
              <a:rPr lang="en-US" sz="1800" dirty="0">
                <a:effectLst/>
                <a:latin typeface="Calibri" panose="020F0502020204030204" pitchFamily="34" charset="0"/>
                <a:ea typeface="Calibri" panose="020F0502020204030204" pitchFamily="34" charset="0"/>
                <a:cs typeface="Calibri" panose="020F0502020204030204" pitchFamily="34" charset="0"/>
              </a:rPr>
              <a:t> - Bonny Doon Elementary School, 1492 Pine Flat Rd.</a:t>
            </a:r>
          </a:p>
          <a:p>
            <a:pPr marL="342900" marR="0" indent="-342900">
              <a:lnSpc>
                <a:spcPct val="107000"/>
              </a:lnSpc>
              <a:spcBef>
                <a:spcPts val="0"/>
              </a:spcBef>
              <a:spcAft>
                <a:spcPts val="600"/>
              </a:spcAft>
              <a:buFont typeface="+mj-lt"/>
              <a:buAutoNum type="arabicPeriod"/>
            </a:pPr>
            <a:r>
              <a:rPr lang="en-US" sz="1800" b="1" dirty="0">
                <a:effectLst/>
                <a:latin typeface="Calibri" panose="020F0502020204030204" pitchFamily="34" charset="0"/>
                <a:ea typeface="Calibri" panose="020F0502020204030204" pitchFamily="34" charset="0"/>
                <a:cs typeface="Calibri" panose="020F0502020204030204" pitchFamily="34" charset="0"/>
              </a:rPr>
              <a:t>Santa Cruz</a:t>
            </a:r>
            <a:r>
              <a:rPr lang="en-US" sz="1800" dirty="0">
                <a:effectLst/>
                <a:latin typeface="Calibri" panose="020F0502020204030204" pitchFamily="34" charset="0"/>
                <a:ea typeface="Calibri" panose="020F0502020204030204" pitchFamily="34" charset="0"/>
                <a:cs typeface="Calibri" panose="020F0502020204030204" pitchFamily="34" charset="0"/>
              </a:rPr>
              <a:t> - Kaiser Permanente Arena, 140 Front St.</a:t>
            </a:r>
          </a:p>
          <a:p>
            <a:pPr marL="342900" marR="0" indent="-342900">
              <a:lnSpc>
                <a:spcPct val="107000"/>
              </a:lnSpc>
              <a:spcBef>
                <a:spcPts val="0"/>
              </a:spcBef>
              <a:spcAft>
                <a:spcPts val="600"/>
              </a:spcAft>
              <a:buFont typeface="+mj-lt"/>
              <a:buAutoNum type="arabicPeriod"/>
            </a:pPr>
            <a:r>
              <a:rPr lang="en-US" sz="1800" b="1" dirty="0">
                <a:effectLst/>
                <a:latin typeface="Calibri" panose="020F0502020204030204" pitchFamily="34" charset="0"/>
                <a:ea typeface="Calibri" panose="020F0502020204030204" pitchFamily="34" charset="0"/>
                <a:cs typeface="Calibri" panose="020F0502020204030204" pitchFamily="34" charset="0"/>
              </a:rPr>
              <a:t>Santa Cruz</a:t>
            </a:r>
            <a:r>
              <a:rPr lang="en-US" sz="1800" dirty="0">
                <a:effectLst/>
                <a:latin typeface="Calibri" panose="020F0502020204030204" pitchFamily="34" charset="0"/>
                <a:ea typeface="Calibri" panose="020F0502020204030204" pitchFamily="34" charset="0"/>
                <a:cs typeface="Calibri" panose="020F0502020204030204" pitchFamily="34" charset="0"/>
              </a:rPr>
              <a:t> – Masonic Center, 828 N. </a:t>
            </a:r>
            <a:r>
              <a:rPr lang="en-US" sz="1800" dirty="0" err="1">
                <a:effectLst/>
                <a:latin typeface="Calibri" panose="020F0502020204030204" pitchFamily="34" charset="0"/>
                <a:ea typeface="Calibri" panose="020F0502020204030204" pitchFamily="34" charset="0"/>
                <a:cs typeface="Calibri" panose="020F0502020204030204" pitchFamily="34" charset="0"/>
              </a:rPr>
              <a:t>Branciforte</a:t>
            </a:r>
            <a:r>
              <a:rPr lang="en-US" sz="1800" dirty="0">
                <a:effectLst/>
                <a:latin typeface="Calibri" panose="020F0502020204030204" pitchFamily="34" charset="0"/>
                <a:ea typeface="Calibri" panose="020F0502020204030204" pitchFamily="34" charset="0"/>
                <a:cs typeface="Calibri" panose="020F0502020204030204" pitchFamily="34" charset="0"/>
              </a:rPr>
              <a:t> Ave.</a:t>
            </a:r>
          </a:p>
          <a:p>
            <a:pPr marL="342900" marR="0" indent="-342900">
              <a:lnSpc>
                <a:spcPct val="107000"/>
              </a:lnSpc>
              <a:spcBef>
                <a:spcPts val="0"/>
              </a:spcBef>
              <a:spcAft>
                <a:spcPts val="600"/>
              </a:spcAft>
              <a:buFont typeface="+mj-lt"/>
              <a:buAutoNum type="arabicPeriod"/>
            </a:pPr>
            <a:r>
              <a:rPr lang="en-US" sz="1800" b="1" dirty="0">
                <a:effectLst/>
                <a:latin typeface="Calibri" panose="020F0502020204030204" pitchFamily="34" charset="0"/>
                <a:ea typeface="Calibri" panose="020F0502020204030204" pitchFamily="34" charset="0"/>
                <a:cs typeface="Calibri" panose="020F0502020204030204" pitchFamily="34" charset="0"/>
              </a:rPr>
              <a:t>Santa Cruz</a:t>
            </a:r>
            <a:r>
              <a:rPr lang="en-US" sz="1800" dirty="0">
                <a:effectLst/>
                <a:latin typeface="Calibri" panose="020F0502020204030204" pitchFamily="34" charset="0"/>
                <a:ea typeface="Calibri" panose="020F0502020204030204" pitchFamily="34" charset="0"/>
                <a:cs typeface="Calibri" panose="020F0502020204030204" pitchFamily="34" charset="0"/>
              </a:rPr>
              <a:t> - Natural Bridges School, 255 Swift St.</a:t>
            </a:r>
          </a:p>
          <a:p>
            <a:pPr marL="342900" marR="0" indent="-342900">
              <a:lnSpc>
                <a:spcPct val="107000"/>
              </a:lnSpc>
              <a:spcBef>
                <a:spcPts val="0"/>
              </a:spcBef>
              <a:spcAft>
                <a:spcPts val="600"/>
              </a:spcAft>
              <a:buFont typeface="+mj-lt"/>
              <a:buAutoNum type="arabicPeriod"/>
            </a:pPr>
            <a:r>
              <a:rPr lang="en-US" sz="1800" b="1" dirty="0">
                <a:effectLst/>
                <a:latin typeface="Calibri" panose="020F0502020204030204" pitchFamily="34" charset="0"/>
                <a:ea typeface="Calibri" panose="020F0502020204030204" pitchFamily="34" charset="0"/>
                <a:cs typeface="Calibri" panose="020F0502020204030204" pitchFamily="34" charset="0"/>
              </a:rPr>
              <a:t>Scotts Valley</a:t>
            </a:r>
            <a:r>
              <a:rPr lang="en-US" sz="1800" dirty="0">
                <a:effectLst/>
                <a:latin typeface="Calibri" panose="020F0502020204030204" pitchFamily="34" charset="0"/>
                <a:ea typeface="Calibri" panose="020F0502020204030204" pitchFamily="34" charset="0"/>
                <a:cs typeface="Calibri" panose="020F0502020204030204" pitchFamily="34" charset="0"/>
              </a:rPr>
              <a:t> - Scotts Valley Community Center, 360 Kings Village Rd.</a:t>
            </a:r>
          </a:p>
          <a:p>
            <a:pPr marL="114300" marR="0" indent="-342900">
              <a:lnSpc>
                <a:spcPct val="107000"/>
              </a:lnSpc>
              <a:spcBef>
                <a:spcPts val="0"/>
              </a:spcBef>
              <a:spcAft>
                <a:spcPts val="600"/>
              </a:spcAft>
              <a:buFont typeface="+mj-lt"/>
              <a:buAutoNum type="arabicPeriod"/>
            </a:pPr>
            <a:r>
              <a:rPr lang="en-US" sz="1800" b="1" dirty="0">
                <a:effectLst/>
                <a:latin typeface="Calibri" panose="020F0502020204030204" pitchFamily="34" charset="0"/>
                <a:ea typeface="Calibri" panose="020F0502020204030204" pitchFamily="34" charset="0"/>
                <a:cs typeface="Calibri" panose="020F0502020204030204" pitchFamily="34" charset="0"/>
              </a:rPr>
              <a:t>Scotts Valley</a:t>
            </a:r>
            <a:r>
              <a:rPr lang="en-US" sz="1800" dirty="0">
                <a:effectLst/>
                <a:latin typeface="Calibri" panose="020F0502020204030204" pitchFamily="34" charset="0"/>
                <a:ea typeface="Calibri" panose="020F0502020204030204" pitchFamily="34" charset="0"/>
                <a:cs typeface="Calibri" panose="020F0502020204030204" pitchFamily="34" charset="0"/>
              </a:rPr>
              <a:t> - SV High School, 555 Glenwood Dr.</a:t>
            </a:r>
          </a:p>
          <a:p>
            <a:pPr marL="114300" marR="0" indent="-342900">
              <a:lnSpc>
                <a:spcPct val="107000"/>
              </a:lnSpc>
              <a:spcBef>
                <a:spcPts val="0"/>
              </a:spcBef>
              <a:spcAft>
                <a:spcPts val="600"/>
              </a:spcAft>
              <a:buFont typeface="+mj-lt"/>
              <a:buAutoNum type="arabicPeriod"/>
            </a:pPr>
            <a:r>
              <a:rPr lang="en-US" sz="1800" b="1" dirty="0">
                <a:effectLst/>
                <a:latin typeface="Calibri" panose="020F0502020204030204" pitchFamily="34" charset="0"/>
                <a:ea typeface="Calibri" panose="020F0502020204030204" pitchFamily="34" charset="0"/>
                <a:cs typeface="Calibri" panose="020F0502020204030204" pitchFamily="34" charset="0"/>
              </a:rPr>
              <a:t>Soquel </a:t>
            </a:r>
            <a:r>
              <a:rPr lang="en-US" sz="1800" dirty="0">
                <a:effectLst/>
                <a:latin typeface="Calibri" panose="020F0502020204030204" pitchFamily="34" charset="0"/>
                <a:ea typeface="Calibri" panose="020F0502020204030204" pitchFamily="34" charset="0"/>
                <a:cs typeface="Calibri" panose="020F0502020204030204" pitchFamily="34" charset="0"/>
              </a:rPr>
              <a:t>- Soquel High School, 401 Old San Jose Rd.</a:t>
            </a:r>
          </a:p>
          <a:p>
            <a:pPr marL="114300" marR="0" indent="-342900">
              <a:lnSpc>
                <a:spcPct val="107000"/>
              </a:lnSpc>
              <a:spcBef>
                <a:spcPts val="0"/>
              </a:spcBef>
              <a:spcAft>
                <a:spcPts val="600"/>
              </a:spcAft>
              <a:buFont typeface="+mj-lt"/>
              <a:buAutoNum type="arabicPeriod"/>
            </a:pPr>
            <a:r>
              <a:rPr lang="en-US" sz="1800" b="1" dirty="0">
                <a:effectLst/>
                <a:latin typeface="Calibri" panose="020F0502020204030204" pitchFamily="34" charset="0"/>
                <a:ea typeface="Calibri" panose="020F0502020204030204" pitchFamily="34" charset="0"/>
                <a:cs typeface="Calibri" panose="020F0502020204030204" pitchFamily="34" charset="0"/>
              </a:rPr>
              <a:t>Watsonville</a:t>
            </a:r>
            <a:r>
              <a:rPr lang="en-US" sz="1800" dirty="0">
                <a:effectLst/>
                <a:latin typeface="Calibri" panose="020F0502020204030204" pitchFamily="34" charset="0"/>
                <a:ea typeface="Calibri" panose="020F0502020204030204" pitchFamily="34" charset="0"/>
                <a:cs typeface="Calibri" panose="020F0502020204030204" pitchFamily="34" charset="0"/>
              </a:rPr>
              <a:t> - Watsonville City Clerk Office/Community Room, 275 Main St., 4th Floor</a:t>
            </a:r>
          </a:p>
          <a:p>
            <a:pPr marL="114300" marR="0" indent="-342900">
              <a:lnSpc>
                <a:spcPct val="107000"/>
              </a:lnSpc>
              <a:spcBef>
                <a:spcPts val="0"/>
              </a:spcBef>
              <a:spcAft>
                <a:spcPts val="600"/>
              </a:spcAft>
              <a:buFont typeface="+mj-lt"/>
              <a:buAutoNum type="arabicPeriod"/>
            </a:pPr>
            <a:r>
              <a:rPr lang="en-US" sz="1800" b="1" dirty="0">
                <a:effectLst/>
                <a:latin typeface="Calibri" panose="020F0502020204030204" pitchFamily="34" charset="0"/>
                <a:ea typeface="Calibri" panose="020F0502020204030204" pitchFamily="34" charset="0"/>
                <a:cs typeface="Calibri" panose="020F0502020204030204" pitchFamily="34" charset="0"/>
              </a:rPr>
              <a:t>Watsonville</a:t>
            </a:r>
            <a:r>
              <a:rPr lang="en-US" sz="1800" dirty="0">
                <a:effectLst/>
                <a:latin typeface="Calibri" panose="020F0502020204030204" pitchFamily="34" charset="0"/>
                <a:ea typeface="Calibri" panose="020F0502020204030204" pitchFamily="34" charset="0"/>
                <a:cs typeface="Calibri" panose="020F0502020204030204" pitchFamily="34" charset="0"/>
              </a:rPr>
              <a:t> - </a:t>
            </a:r>
            <a:r>
              <a:rPr lang="en-US" sz="1800" dirty="0" err="1">
                <a:effectLst/>
                <a:latin typeface="Calibri" panose="020F0502020204030204" pitchFamily="34" charset="0"/>
                <a:ea typeface="Calibri" panose="020F0502020204030204" pitchFamily="34" charset="0"/>
                <a:cs typeface="Calibri" panose="020F0502020204030204" pitchFamily="34" charset="0"/>
              </a:rPr>
              <a:t>Pajaro</a:t>
            </a:r>
            <a:r>
              <a:rPr lang="en-US" sz="1800" dirty="0">
                <a:effectLst/>
                <a:latin typeface="Calibri" panose="020F0502020204030204" pitchFamily="34" charset="0"/>
                <a:ea typeface="Calibri" panose="020F0502020204030204" pitchFamily="34" charset="0"/>
                <a:cs typeface="Calibri" panose="020F0502020204030204" pitchFamily="34" charset="0"/>
              </a:rPr>
              <a:t> Valley Community Trust, 85 Nielson St.</a:t>
            </a:r>
          </a:p>
          <a:p>
            <a:pPr marL="114300" marR="0" indent="-342900">
              <a:lnSpc>
                <a:spcPct val="107000"/>
              </a:lnSpc>
              <a:spcBef>
                <a:spcPts val="0"/>
              </a:spcBef>
              <a:spcAft>
                <a:spcPts val="600"/>
              </a:spcAft>
              <a:buFont typeface="+mj-lt"/>
              <a:buAutoNum type="arabicPeriod"/>
            </a:pPr>
            <a:r>
              <a:rPr lang="en-US" sz="1800" b="1" dirty="0">
                <a:effectLst/>
                <a:latin typeface="Calibri" panose="020F0502020204030204" pitchFamily="34" charset="0"/>
                <a:ea typeface="Calibri" panose="020F0502020204030204" pitchFamily="34" charset="0"/>
                <a:cs typeface="Calibri" panose="020F0502020204030204" pitchFamily="34" charset="0"/>
              </a:rPr>
              <a:t>Watsonville</a:t>
            </a:r>
            <a:r>
              <a:rPr lang="en-US" sz="1800" dirty="0">
                <a:effectLst/>
                <a:latin typeface="Calibri" panose="020F0502020204030204" pitchFamily="34" charset="0"/>
                <a:ea typeface="Calibri" panose="020F0502020204030204" pitchFamily="34" charset="0"/>
                <a:cs typeface="Calibri" panose="020F0502020204030204" pitchFamily="34" charset="0"/>
              </a:rPr>
              <a:t> - La Selva Beach Clubhouse, 314 Estrella Ave.</a:t>
            </a:r>
          </a:p>
          <a:p>
            <a:pPr marL="114300" marR="0" indent="-342900">
              <a:lnSpc>
                <a:spcPct val="107000"/>
              </a:lnSpc>
              <a:spcBef>
                <a:spcPts val="0"/>
              </a:spcBef>
              <a:spcAft>
                <a:spcPts val="600"/>
              </a:spcAft>
              <a:buFont typeface="+mj-lt"/>
              <a:buAutoNum type="arabicPeriod"/>
            </a:pPr>
            <a:r>
              <a:rPr lang="en-US" sz="1800" b="1" dirty="0">
                <a:effectLst/>
                <a:latin typeface="Calibri" panose="020F0502020204030204" pitchFamily="34" charset="0"/>
                <a:ea typeface="Calibri" panose="020F0502020204030204" pitchFamily="34" charset="0"/>
                <a:cs typeface="Calibri" panose="020F0502020204030204" pitchFamily="34" charset="0"/>
              </a:rPr>
              <a:t>Watsonville</a:t>
            </a:r>
            <a:r>
              <a:rPr lang="en-US" sz="1800" dirty="0">
                <a:effectLst/>
                <a:latin typeface="Calibri" panose="020F0502020204030204" pitchFamily="34" charset="0"/>
                <a:ea typeface="Calibri" panose="020F0502020204030204" pitchFamily="34" charset="0"/>
                <a:cs typeface="Calibri" panose="020F0502020204030204" pitchFamily="34" charset="0"/>
              </a:rPr>
              <a:t> - Santa Cruz County Fairgrounds, 2601 East Lake Ave.</a:t>
            </a:r>
          </a:p>
          <a:p>
            <a:pPr marL="114300" marR="0" indent="-342900">
              <a:lnSpc>
                <a:spcPct val="107000"/>
              </a:lnSpc>
              <a:spcBef>
                <a:spcPts val="0"/>
              </a:spcBef>
              <a:spcAft>
                <a:spcPts val="600"/>
              </a:spcAft>
              <a:buFont typeface="+mj-lt"/>
              <a:buAutoNum type="arabicPeriod"/>
            </a:pPr>
            <a:r>
              <a:rPr lang="en-US" sz="1800" b="1" dirty="0">
                <a:effectLst/>
                <a:latin typeface="Calibri" panose="020F0502020204030204" pitchFamily="34" charset="0"/>
                <a:ea typeface="Calibri" panose="020F0502020204030204" pitchFamily="34" charset="0"/>
                <a:cs typeface="Calibri" panose="020F0502020204030204" pitchFamily="34" charset="0"/>
              </a:rPr>
              <a:t>Watsonville </a:t>
            </a:r>
            <a:r>
              <a:rPr lang="en-US" sz="1800" dirty="0">
                <a:effectLst/>
                <a:latin typeface="Calibri" panose="020F0502020204030204" pitchFamily="34" charset="0"/>
                <a:ea typeface="Calibri" panose="020F0502020204030204" pitchFamily="34" charset="0"/>
                <a:cs typeface="Calibri" panose="020F0502020204030204" pitchFamily="34" charset="0"/>
              </a:rPr>
              <a:t>- Calabasas Elementary School, 202 Calabasas Rd.</a:t>
            </a:r>
          </a:p>
          <a:p>
            <a:pPr marL="114300" marR="0" indent="-342900">
              <a:lnSpc>
                <a:spcPct val="107000"/>
              </a:lnSpc>
              <a:spcBef>
                <a:spcPts val="0"/>
              </a:spcBef>
              <a:spcAft>
                <a:spcPts val="600"/>
              </a:spcAft>
              <a:buFont typeface="+mj-lt"/>
              <a:buAutoNum type="arabicPeriod"/>
            </a:pPr>
            <a:r>
              <a:rPr lang="en-US" sz="1800" b="1" dirty="0">
                <a:effectLst/>
                <a:latin typeface="Calibri" panose="020F0502020204030204" pitchFamily="34" charset="0"/>
                <a:ea typeface="Calibri" panose="020F0502020204030204" pitchFamily="34" charset="0"/>
                <a:cs typeface="Calibri" panose="020F0502020204030204" pitchFamily="34" charset="0"/>
              </a:rPr>
              <a:t>Santa Cruz</a:t>
            </a:r>
            <a:r>
              <a:rPr lang="en-US" sz="1800" dirty="0">
                <a:effectLst/>
                <a:latin typeface="Calibri" panose="020F0502020204030204" pitchFamily="34" charset="0"/>
                <a:ea typeface="Calibri" panose="020F0502020204030204" pitchFamily="34" charset="0"/>
                <a:cs typeface="Calibri" panose="020F0502020204030204" pitchFamily="34" charset="0"/>
              </a:rPr>
              <a:t> - UCSC, Merrill Cultural Center - open ONLY Monday, November 2, 2020, 8am</a:t>
            </a:r>
            <a:br>
              <a:rPr lang="en-US" sz="1800" dirty="0">
                <a:effectLst/>
                <a:latin typeface="Calibri" panose="020F0502020204030204" pitchFamily="34" charset="0"/>
                <a:ea typeface="Calibri" panose="020F0502020204030204" pitchFamily="34" charset="0"/>
                <a:cs typeface="Calibri" panose="020F0502020204030204" pitchFamily="34" charset="0"/>
              </a:rPr>
            </a:br>
            <a:r>
              <a:rPr lang="en-US" sz="1800" dirty="0">
                <a:effectLst/>
                <a:latin typeface="Calibri" panose="020F0502020204030204" pitchFamily="34" charset="0"/>
                <a:ea typeface="Calibri" panose="020F0502020204030204" pitchFamily="34" charset="0"/>
                <a:cs typeface="Calibri" panose="020F0502020204030204" pitchFamily="34" charset="0"/>
              </a:rPr>
              <a:t>     to 5pm and Tuesday, November 3, 2020, 7am to 8pm</a:t>
            </a:r>
          </a:p>
          <a:p>
            <a:endParaRPr lang="en-US" dirty="0"/>
          </a:p>
        </p:txBody>
      </p:sp>
      <p:sp>
        <p:nvSpPr>
          <p:cNvPr id="6" name="Text Placeholder 5"/>
          <p:cNvSpPr>
            <a:spLocks noGrp="1"/>
          </p:cNvSpPr>
          <p:nvPr>
            <p:ph type="body" sz="half" idx="2"/>
          </p:nvPr>
        </p:nvSpPr>
        <p:spPr>
          <a:xfrm>
            <a:off x="760412" y="5707706"/>
            <a:ext cx="8769482" cy="468382"/>
          </a:xfrm>
        </p:spPr>
        <p:txBody>
          <a:bodyPr>
            <a:normAutofit lnSpcReduction="10000"/>
          </a:bodyPr>
          <a:lstStyle/>
          <a:p>
            <a:r>
              <a:rPr lang="es-ES" dirty="0">
                <a:latin typeface="Calibri" panose="020F0502020204030204" pitchFamily="34" charset="0"/>
                <a:cs typeface="Calibri" panose="020F0502020204030204" pitchFamily="34" charset="0"/>
              </a:rPr>
              <a:t>Sujeto a cambios debido a los incendios del </a:t>
            </a:r>
            <a:r>
              <a:rPr lang="es-ES" dirty="0" err="1">
                <a:latin typeface="Calibri" panose="020F0502020204030204" pitchFamily="34" charset="0"/>
                <a:cs typeface="Calibri" panose="020F0502020204030204" pitchFamily="34" charset="0"/>
              </a:rPr>
              <a:t>CZU</a:t>
            </a:r>
            <a:r>
              <a:rPr lang="es-ES" dirty="0">
                <a:latin typeface="Calibri" panose="020F0502020204030204" pitchFamily="34" charset="0"/>
                <a:cs typeface="Calibri" panose="020F0502020204030204" pitchFamily="34" charset="0"/>
              </a:rPr>
              <a:t>. Algunos lugares pueden estar dañados, y algunos se utilizan como refugios.</a:t>
            </a:r>
            <a:endParaRPr lang="en-US" dirty="0">
              <a:latin typeface="Calibri" panose="020F0502020204030204" pitchFamily="34" charset="0"/>
              <a:cs typeface="Calibri" panose="020F0502020204030204" pitchFamily="34" charset="0"/>
            </a:endParaRPr>
          </a:p>
        </p:txBody>
      </p:sp>
      <p:pic>
        <p:nvPicPr>
          <p:cNvPr id="4" name="Picture 3" descr="Voters at a voting location">
            <a:extLst>
              <a:ext uri="{FF2B5EF4-FFF2-40B4-BE49-F238E27FC236}">
                <a16:creationId xmlns:a16="http://schemas.microsoft.com/office/drawing/2014/main" id="{D27CA8C7-0BD8-4D77-A559-33CC8C5871C2}"/>
              </a:ext>
            </a:extLst>
          </p:cNvPr>
          <p:cNvPicPr>
            <a:picLocks noChangeAspect="1"/>
          </p:cNvPicPr>
          <p:nvPr/>
        </p:nvPicPr>
        <p:blipFill>
          <a:blip r:embed="rId2"/>
          <a:stretch>
            <a:fillRect/>
          </a:stretch>
        </p:blipFill>
        <p:spPr>
          <a:xfrm>
            <a:off x="7625592" y="1760289"/>
            <a:ext cx="3582100" cy="3585537"/>
          </a:xfrm>
          <a:prstGeom prst="rect">
            <a:avLst/>
          </a:prstGeom>
        </p:spPr>
      </p:pic>
      <p:sp>
        <p:nvSpPr>
          <p:cNvPr id="3" name="TextBox 2">
            <a:extLst>
              <a:ext uri="{FF2B5EF4-FFF2-40B4-BE49-F238E27FC236}">
                <a16:creationId xmlns:a16="http://schemas.microsoft.com/office/drawing/2014/main" id="{A3FC6AEA-8E03-4FA8-B6CF-F5ED31D73DE8}"/>
              </a:ext>
            </a:extLst>
          </p:cNvPr>
          <p:cNvSpPr txBox="1"/>
          <p:nvPr/>
        </p:nvSpPr>
        <p:spPr>
          <a:xfrm>
            <a:off x="765815" y="5282249"/>
            <a:ext cx="6206485" cy="369332"/>
          </a:xfrm>
          <a:prstGeom prst="rect">
            <a:avLst/>
          </a:prstGeom>
          <a:noFill/>
        </p:spPr>
        <p:txBody>
          <a:bodyPr wrap="square" rtlCol="0">
            <a:spAutoFit/>
          </a:bodyPr>
          <a:lstStyle/>
          <a:p>
            <a:r>
              <a:rPr lang="x-none" dirty="0">
                <a:latin typeface="Calibri" panose="020F0502020204030204" pitchFamily="34" charset="0"/>
                <a:cs typeface="Calibri" panose="020F0502020204030204" pitchFamily="34" charset="0"/>
              </a:rPr>
              <a:t>Tendremos una aplicación para rastrear el tiempo de espera! </a:t>
            </a:r>
          </a:p>
        </p:txBody>
      </p:sp>
    </p:spTree>
    <p:extLst>
      <p:ext uri="{BB962C8B-B14F-4D97-AF65-F5344CB8AC3E}">
        <p14:creationId xmlns:p14="http://schemas.microsoft.com/office/powerpoint/2010/main" val="161801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3A1340-77D4-40BD-9666-C79F272CBD14}"/>
              </a:ext>
            </a:extLst>
          </p:cNvPr>
          <p:cNvSpPr>
            <a:spLocks noGrp="1"/>
          </p:cNvSpPr>
          <p:nvPr>
            <p:ph idx="1"/>
          </p:nvPr>
        </p:nvSpPr>
        <p:spPr>
          <a:xfrm>
            <a:off x="4613435" y="1410748"/>
            <a:ext cx="6858000" cy="4572000"/>
          </a:xfrm>
        </p:spPr>
        <p:txBody>
          <a:bodyPr>
            <a:normAutofit/>
          </a:bodyPr>
          <a:lstStyle/>
          <a:p>
            <a:pPr>
              <a:buFont typeface="Wingdings" panose="05000000000000000000" pitchFamily="2" charset="2"/>
              <a:buChar char="ü"/>
            </a:pPr>
            <a:r>
              <a:rPr lang="x-none" sz="1800" dirty="0">
                <a:solidFill>
                  <a:srgbClr val="000000"/>
                </a:solidFill>
                <a:latin typeface="Calibri" panose="020F0502020204030204" pitchFamily="34" charset="0"/>
              </a:rPr>
              <a:t>Use un cobertor de boca mientras está en el lugar de votación.</a:t>
            </a:r>
          </a:p>
          <a:p>
            <a:pPr>
              <a:buFont typeface="Wingdings" panose="05000000000000000000" pitchFamily="2" charset="2"/>
              <a:buChar char="ü"/>
            </a:pPr>
            <a:r>
              <a:rPr lang="x-none" sz="1800" dirty="0">
                <a:solidFill>
                  <a:srgbClr val="000000"/>
                </a:solidFill>
                <a:latin typeface="Calibri" panose="020F0502020204030204" pitchFamily="34" charset="0"/>
              </a:rPr>
              <a:t> Mantenga 2 brazos de distancia de otras personas. </a:t>
            </a:r>
          </a:p>
          <a:p>
            <a:pPr>
              <a:buFont typeface="Wingdings" panose="05000000000000000000" pitchFamily="2" charset="2"/>
              <a:buChar char="ü"/>
            </a:pPr>
            <a:r>
              <a:rPr lang="x-none" sz="1800" dirty="0">
                <a:solidFill>
                  <a:srgbClr val="000000"/>
                </a:solidFill>
                <a:latin typeface="Calibri" panose="020F0502020204030204" pitchFamily="34" charset="0"/>
              </a:rPr>
              <a:t>Lávese las manos antes y después de entrar en el lugar de votación.  </a:t>
            </a:r>
          </a:p>
          <a:p>
            <a:pPr>
              <a:buFont typeface="Wingdings" panose="05000000000000000000" pitchFamily="2" charset="2"/>
              <a:buChar char="ü"/>
            </a:pPr>
            <a:r>
              <a:rPr lang="x-none" sz="1800" dirty="0">
                <a:solidFill>
                  <a:srgbClr val="000000"/>
                </a:solidFill>
                <a:latin typeface="Calibri" panose="020F0502020204030204" pitchFamily="34" charset="0"/>
              </a:rPr>
              <a:t>Use desinfectante de manos después de tocar puertas o equipo de votación.</a:t>
            </a:r>
          </a:p>
          <a:p>
            <a:pPr>
              <a:buFont typeface="Wingdings" panose="05000000000000000000" pitchFamily="2" charset="2"/>
              <a:buChar char="ü"/>
            </a:pPr>
            <a:r>
              <a:rPr lang="x-none" sz="1800" dirty="0">
                <a:solidFill>
                  <a:srgbClr val="000000"/>
                </a:solidFill>
                <a:latin typeface="Calibri" panose="020F0502020204030204" pitchFamily="34" charset="0"/>
              </a:rPr>
              <a:t>Traiga un bolígrafo (lapicera) con tinta negra o azul para evitar tocar superficies de alto contacto. </a:t>
            </a:r>
            <a:endParaRPr lang="x-none" sz="1800" b="0" i="0" u="none" strike="noStrike" baseline="0" dirty="0">
              <a:solidFill>
                <a:srgbClr val="000000"/>
              </a:solidFill>
              <a:latin typeface="Calibri" panose="020F0502020204030204" pitchFamily="34" charset="0"/>
            </a:endParaRPr>
          </a:p>
          <a:p>
            <a:pPr marL="45720" indent="0">
              <a:buNone/>
            </a:pPr>
            <a:r>
              <a:rPr lang="x-none" sz="1800" b="0" i="0" u="none" strike="noStrike" baseline="0" dirty="0">
                <a:solidFill>
                  <a:srgbClr val="000000"/>
                </a:solidFill>
                <a:latin typeface="Calibri" panose="020F0502020204030204" pitchFamily="34" charset="0"/>
              </a:rPr>
              <a:t>¿Desea obtener más información sobre cómo mantenerse seguro mientras vota?</a:t>
            </a:r>
          </a:p>
          <a:p>
            <a:pPr marL="45720" indent="0">
              <a:buNone/>
            </a:pPr>
            <a:r>
              <a:rPr lang="x-none" sz="1800" dirty="0">
                <a:solidFill>
                  <a:srgbClr val="000000"/>
                </a:solidFill>
                <a:latin typeface="Calibri" panose="020F0502020204030204" pitchFamily="34" charset="0"/>
              </a:rPr>
              <a:t>Vea las pautas de los Centros para el Control y la Prevención de Enfermedades en </a:t>
            </a:r>
            <a:r>
              <a:rPr lang="x-none" sz="1800" b="0" i="0" u="none" strike="noStrike" baseline="0" dirty="0">
                <a:solidFill>
                  <a:srgbClr val="0562C1"/>
                </a:solidFill>
                <a:latin typeface="Calibri" panose="020F0502020204030204" pitchFamily="34" charset="0"/>
              </a:rPr>
              <a:t>www.cdc.gov/coronavirus/2019-ncov/community/election-polling-locations.html </a:t>
            </a:r>
            <a:endParaRPr lang="x-none" dirty="0"/>
          </a:p>
        </p:txBody>
      </p:sp>
      <p:sp>
        <p:nvSpPr>
          <p:cNvPr id="4" name="Text Placeholder 3">
            <a:extLst>
              <a:ext uri="{FF2B5EF4-FFF2-40B4-BE49-F238E27FC236}">
                <a16:creationId xmlns:a16="http://schemas.microsoft.com/office/drawing/2014/main" id="{2A31FC65-4198-43B9-9D9B-64DD49CB167C}"/>
              </a:ext>
            </a:extLst>
          </p:cNvPr>
          <p:cNvSpPr>
            <a:spLocks noGrp="1"/>
          </p:cNvSpPr>
          <p:nvPr>
            <p:ph type="body" sz="half" idx="2"/>
          </p:nvPr>
        </p:nvSpPr>
        <p:spPr>
          <a:xfrm>
            <a:off x="704164" y="335560"/>
            <a:ext cx="8842507" cy="871057"/>
          </a:xfrm>
        </p:spPr>
        <p:txBody>
          <a:bodyPr>
            <a:normAutofit fontScale="55000" lnSpcReduction="20000"/>
          </a:bodyPr>
          <a:lstStyle/>
          <a:p>
            <a:r>
              <a:rPr lang="x-none" sz="6200" i="0" u="none" strike="noStrike" baseline="0" dirty="0">
                <a:solidFill>
                  <a:schemeClr val="accent2">
                    <a:lumMod val="75000"/>
                  </a:schemeClr>
                </a:solidFill>
                <a:latin typeface="Calibri" panose="020F0502020204030204" pitchFamily="34" charset="0"/>
              </a:rPr>
              <a:t>Lista de</a:t>
            </a:r>
            <a:r>
              <a:rPr lang="x-none" sz="6200" i="0" u="none" strike="noStrike" dirty="0">
                <a:solidFill>
                  <a:schemeClr val="accent2">
                    <a:lumMod val="75000"/>
                  </a:schemeClr>
                </a:solidFill>
                <a:latin typeface="Calibri" panose="020F0502020204030204" pitchFamily="34" charset="0"/>
              </a:rPr>
              <a:t> seguridad de los lugares de votación</a:t>
            </a:r>
            <a:endParaRPr lang="x-none" sz="6200" i="0" u="none" strike="noStrike" baseline="0" dirty="0">
              <a:solidFill>
                <a:schemeClr val="accent2">
                  <a:lumMod val="75000"/>
                </a:schemeClr>
              </a:solidFill>
              <a:latin typeface="Calibri" panose="020F0502020204030204" pitchFamily="34" charset="0"/>
            </a:endParaRPr>
          </a:p>
          <a:p>
            <a:endParaRPr lang="en-US" dirty="0"/>
          </a:p>
        </p:txBody>
      </p:sp>
      <p:pic>
        <p:nvPicPr>
          <p:cNvPr id="6" name="Picture 5">
            <a:extLst>
              <a:ext uri="{FF2B5EF4-FFF2-40B4-BE49-F238E27FC236}">
                <a16:creationId xmlns:a16="http://schemas.microsoft.com/office/drawing/2014/main" id="{7B39A24E-50BC-47B3-8B40-F79C0F4C3051}"/>
              </a:ext>
            </a:extLst>
          </p:cNvPr>
          <p:cNvPicPr>
            <a:picLocks noChangeAspect="1"/>
          </p:cNvPicPr>
          <p:nvPr/>
        </p:nvPicPr>
        <p:blipFill>
          <a:blip r:embed="rId2"/>
          <a:stretch>
            <a:fillRect/>
          </a:stretch>
        </p:blipFill>
        <p:spPr>
          <a:xfrm>
            <a:off x="788566" y="1602207"/>
            <a:ext cx="3657090" cy="3653586"/>
          </a:xfrm>
          <a:prstGeom prst="rect">
            <a:avLst/>
          </a:prstGeom>
        </p:spPr>
      </p:pic>
    </p:spTree>
    <p:extLst>
      <p:ext uri="{BB962C8B-B14F-4D97-AF65-F5344CB8AC3E}">
        <p14:creationId xmlns:p14="http://schemas.microsoft.com/office/powerpoint/2010/main" val="265329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8D965314-8DCE-4D67-84F6-7B96547FD5FF}"/>
              </a:ext>
            </a:extLst>
          </p:cNvPr>
          <p:cNvPicPr>
            <a:picLocks noChangeAspect="1"/>
          </p:cNvPicPr>
          <p:nvPr/>
        </p:nvPicPr>
        <p:blipFill>
          <a:blip r:embed="rId2"/>
          <a:stretch>
            <a:fillRect/>
          </a:stretch>
        </p:blipFill>
        <p:spPr>
          <a:xfrm>
            <a:off x="9221318" y="182628"/>
            <a:ext cx="2562592" cy="2562592"/>
          </a:xfrm>
          <a:prstGeom prst="rect">
            <a:avLst/>
          </a:prstGeom>
        </p:spPr>
      </p:pic>
      <p:sp>
        <p:nvSpPr>
          <p:cNvPr id="5" name="Title 4">
            <a:extLst>
              <a:ext uri="{FF2B5EF4-FFF2-40B4-BE49-F238E27FC236}">
                <a16:creationId xmlns:a16="http://schemas.microsoft.com/office/drawing/2014/main" id="{3D4A8195-2870-4C8E-BB11-271162DAF742}"/>
              </a:ext>
            </a:extLst>
          </p:cNvPr>
          <p:cNvSpPr>
            <a:spLocks noGrp="1"/>
          </p:cNvSpPr>
          <p:nvPr>
            <p:ph type="title"/>
          </p:nvPr>
        </p:nvSpPr>
        <p:spPr>
          <a:xfrm>
            <a:off x="1200149" y="182628"/>
            <a:ext cx="6288404" cy="1088136"/>
          </a:xfrm>
        </p:spPr>
        <p:txBody>
          <a:bodyPr/>
          <a:lstStyle/>
          <a:p>
            <a:r>
              <a:rPr lang="x-none" dirty="0">
                <a:latin typeface="Calibri" panose="020F0502020204030204" pitchFamily="34" charset="0"/>
                <a:cs typeface="Calibri" panose="020F0502020204030204" pitchFamily="34" charset="0"/>
              </a:rPr>
              <a:t>Servicios de lenguaje</a:t>
            </a:r>
          </a:p>
        </p:txBody>
      </p:sp>
      <p:sp>
        <p:nvSpPr>
          <p:cNvPr id="6" name="Content Placeholder 5">
            <a:extLst>
              <a:ext uri="{FF2B5EF4-FFF2-40B4-BE49-F238E27FC236}">
                <a16:creationId xmlns:a16="http://schemas.microsoft.com/office/drawing/2014/main" id="{D46CFEDE-EB4E-4577-82DE-23B4E6B8D8F7}"/>
              </a:ext>
            </a:extLst>
          </p:cNvPr>
          <p:cNvSpPr>
            <a:spLocks noGrp="1"/>
          </p:cNvSpPr>
          <p:nvPr>
            <p:ph idx="1"/>
          </p:nvPr>
        </p:nvSpPr>
        <p:spPr>
          <a:xfrm>
            <a:off x="622635" y="1548313"/>
            <a:ext cx="8737933" cy="4527634"/>
          </a:xfrm>
        </p:spPr>
        <p:txBody>
          <a:bodyPr>
            <a:normAutofit fontScale="92500" lnSpcReduction="20000"/>
          </a:bodyPr>
          <a:lstStyle/>
          <a:p>
            <a:pPr marL="45720" indent="0">
              <a:spcBef>
                <a:spcPts val="0"/>
              </a:spcBef>
              <a:spcAft>
                <a:spcPts val="600"/>
              </a:spcAft>
              <a:buNone/>
            </a:pPr>
            <a:r>
              <a:rPr lang="es-ES" dirty="0">
                <a:latin typeface="Calibri" panose="020F0502020204030204" pitchFamily="34" charset="0"/>
                <a:cs typeface="Calibri" panose="020F0502020204030204" pitchFamily="34" charset="0"/>
              </a:rPr>
              <a:t>Los siguientes materiales electorales serán traducidos al español y estarán disponibles en todos nuestros lugares de votación:</a:t>
            </a:r>
          </a:p>
          <a:p>
            <a:pPr>
              <a:spcBef>
                <a:spcPts val="0"/>
              </a:spcBef>
              <a:spcAft>
                <a:spcPts val="600"/>
              </a:spcAft>
            </a:pPr>
            <a:r>
              <a:rPr lang="es-ES" dirty="0">
                <a:latin typeface="Calibri" panose="020F0502020204030204" pitchFamily="34" charset="0"/>
                <a:cs typeface="Calibri" panose="020F0502020204030204" pitchFamily="34" charset="0"/>
              </a:rPr>
              <a:t> Una versión en español de la boleta en la tableta</a:t>
            </a:r>
          </a:p>
          <a:p>
            <a:pPr>
              <a:spcBef>
                <a:spcPts val="0"/>
              </a:spcBef>
              <a:spcAft>
                <a:spcPts val="600"/>
              </a:spcAft>
            </a:pPr>
            <a:r>
              <a:rPr lang="es-ES" dirty="0">
                <a:latin typeface="Calibri" panose="020F0502020204030204" pitchFamily="34" charset="0"/>
                <a:cs typeface="Calibri" panose="020F0502020204030204" pitchFamily="34" charset="0"/>
              </a:rPr>
              <a:t>Instrucciones de Votación</a:t>
            </a:r>
          </a:p>
          <a:p>
            <a:pPr>
              <a:spcBef>
                <a:spcPts val="0"/>
              </a:spcBef>
              <a:spcAft>
                <a:spcPts val="600"/>
              </a:spcAft>
            </a:pPr>
            <a:r>
              <a:rPr lang="es-ES" dirty="0">
                <a:latin typeface="Calibri" panose="020F0502020204030204" pitchFamily="34" charset="0"/>
                <a:cs typeface="Calibri" panose="020F0502020204030204" pitchFamily="34" charset="0"/>
              </a:rPr>
              <a:t>Guía de Información Electoral</a:t>
            </a:r>
          </a:p>
          <a:p>
            <a:pPr>
              <a:spcBef>
                <a:spcPts val="0"/>
              </a:spcBef>
              <a:spcAft>
                <a:spcPts val="600"/>
              </a:spcAft>
            </a:pPr>
            <a:r>
              <a:rPr lang="es-ES" dirty="0">
                <a:latin typeface="Calibri" panose="020F0502020204030204" pitchFamily="34" charset="0"/>
                <a:cs typeface="Calibri" panose="020F0502020204030204" pitchFamily="34" charset="0"/>
              </a:rPr>
              <a:t>Declaración de Derechos del Votante</a:t>
            </a:r>
          </a:p>
          <a:p>
            <a:pPr marL="45720" indent="0">
              <a:spcBef>
                <a:spcPts val="0"/>
              </a:spcBef>
              <a:spcAft>
                <a:spcPts val="600"/>
              </a:spcAft>
              <a:buNone/>
            </a:pPr>
            <a:endParaRPr lang="es-ES" dirty="0">
              <a:latin typeface="Calibri" panose="020F0502020204030204" pitchFamily="34" charset="0"/>
              <a:cs typeface="Calibri" panose="020F0502020204030204" pitchFamily="34" charset="0"/>
            </a:endParaRPr>
          </a:p>
          <a:p>
            <a:pPr marL="45720" indent="0">
              <a:spcBef>
                <a:spcPts val="0"/>
              </a:spcBef>
              <a:spcAft>
                <a:spcPts val="600"/>
              </a:spcAft>
              <a:buNone/>
            </a:pPr>
            <a:r>
              <a:rPr lang="es-ES" b="1" dirty="0">
                <a:latin typeface="Calibri" panose="020F0502020204030204" pitchFamily="34" charset="0"/>
                <a:cs typeface="Calibri" panose="020F0502020204030204" pitchFamily="34" charset="0"/>
              </a:rPr>
              <a:t>Ayuda al votante</a:t>
            </a:r>
          </a:p>
          <a:p>
            <a:pPr marL="45720" indent="0">
              <a:spcBef>
                <a:spcPts val="0"/>
              </a:spcBef>
              <a:spcAft>
                <a:spcPts val="600"/>
              </a:spcAft>
              <a:buNone/>
            </a:pPr>
            <a:r>
              <a:rPr lang="es-ES" dirty="0">
                <a:latin typeface="Calibri" panose="020F0502020204030204" pitchFamily="34" charset="0"/>
                <a:cs typeface="Calibri" panose="020F0502020204030204" pitchFamily="34" charset="0"/>
              </a:rPr>
              <a:t>Como votante, puede traer hasta dos personas con usted a su lugar de votación para ayudarle a emitir su boleta si esas personas no representan a su empleador o a su sindicato. Su lugar de votación puede tener trabajadores electorales listos para ayudarle que hablan español.</a:t>
            </a:r>
          </a:p>
          <a:p>
            <a:pPr marL="45720" indent="0">
              <a:spcBef>
                <a:spcPts val="0"/>
              </a:spcBef>
              <a:spcAft>
                <a:spcPts val="600"/>
              </a:spcAft>
              <a:buNone/>
            </a:pPr>
            <a:endParaRPr lang="es-ES" b="1" dirty="0">
              <a:latin typeface="Calibri" panose="020F0502020204030204" pitchFamily="34" charset="0"/>
              <a:cs typeface="Calibri" panose="020F0502020204030204" pitchFamily="34" charset="0"/>
            </a:endParaRPr>
          </a:p>
          <a:p>
            <a:pPr marL="45720" indent="0">
              <a:spcBef>
                <a:spcPts val="0"/>
              </a:spcBef>
              <a:spcAft>
                <a:spcPts val="600"/>
              </a:spcAft>
              <a:buNone/>
            </a:pPr>
            <a:r>
              <a:rPr lang="es-ES" b="1" dirty="0">
                <a:latin typeface="Calibri" panose="020F0502020204030204" pitchFamily="34" charset="0"/>
                <a:cs typeface="Calibri" panose="020F0502020204030204" pitchFamily="34" charset="0"/>
              </a:rPr>
              <a:t>La boleta en español</a:t>
            </a:r>
            <a:r>
              <a:rPr lang="es-ES" dirty="0">
                <a:latin typeface="Calibri" panose="020F0502020204030204" pitchFamily="34" charset="0"/>
                <a:cs typeface="Calibri" panose="020F0502020204030204" pitchFamily="34" charset="0"/>
              </a:rPr>
              <a:t> </a:t>
            </a:r>
            <a:r>
              <a:rPr lang="es-ES" b="1" dirty="0">
                <a:latin typeface="Calibri" panose="020F0502020204030204" pitchFamily="34" charset="0"/>
                <a:cs typeface="Calibri" panose="020F0502020204030204" pitchFamily="34" charset="0"/>
              </a:rPr>
              <a:t>se le enviará por correo </a:t>
            </a:r>
          </a:p>
          <a:p>
            <a:pPr marL="45720" indent="0">
              <a:spcBef>
                <a:spcPts val="0"/>
              </a:spcBef>
              <a:spcAft>
                <a:spcPts val="600"/>
              </a:spcAft>
              <a:buNone/>
            </a:pPr>
            <a:r>
              <a:rPr lang="es-ES" dirty="0">
                <a:latin typeface="Calibri" panose="020F0502020204030204" pitchFamily="34" charset="0"/>
                <a:cs typeface="Calibri" panose="020F0502020204030204" pitchFamily="34" charset="0"/>
              </a:rPr>
              <a:t>Ya que todos los electores recibirán una boleta para la elección de noviembre, también le enviaremos por correo una copia de su boleta en español. Será por correo separado de su boleta oficial.</a:t>
            </a:r>
            <a:endParaRPr lang="en-US" dirty="0"/>
          </a:p>
        </p:txBody>
      </p:sp>
    </p:spTree>
    <p:extLst>
      <p:ext uri="{BB962C8B-B14F-4D97-AF65-F5344CB8AC3E}">
        <p14:creationId xmlns:p14="http://schemas.microsoft.com/office/powerpoint/2010/main" val="75245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C993F6A-9EC1-40E4-A54C-442C5C4E6B19}"/>
              </a:ext>
            </a:extLst>
          </p:cNvPr>
          <p:cNvSpPr>
            <a:spLocks noGrp="1"/>
          </p:cNvSpPr>
          <p:nvPr>
            <p:ph type="title"/>
          </p:nvPr>
        </p:nvSpPr>
        <p:spPr>
          <a:xfrm>
            <a:off x="2612136" y="265176"/>
            <a:ext cx="9509759" cy="1088136"/>
          </a:xfrm>
        </p:spPr>
        <p:txBody>
          <a:bodyPr/>
          <a:lstStyle/>
          <a:p>
            <a:r>
              <a:rPr lang="x-none" dirty="0">
                <a:solidFill>
                  <a:schemeClr val="accent2">
                    <a:lumMod val="75000"/>
                  </a:schemeClr>
                </a:solidFill>
                <a:latin typeface="Calibri" panose="020F0502020204030204" pitchFamily="34" charset="0"/>
                <a:cs typeface="Calibri" panose="020F0502020204030204" pitchFamily="34" charset="0"/>
              </a:rPr>
              <a:t>Servicios para personas con discapacidades</a:t>
            </a:r>
          </a:p>
        </p:txBody>
      </p:sp>
      <p:sp>
        <p:nvSpPr>
          <p:cNvPr id="12" name="Content Placeholder 11">
            <a:extLst>
              <a:ext uri="{FF2B5EF4-FFF2-40B4-BE49-F238E27FC236}">
                <a16:creationId xmlns:a16="http://schemas.microsoft.com/office/drawing/2014/main" id="{A831090D-A9F3-4B14-8E4F-E8B0508B8E1C}"/>
              </a:ext>
            </a:extLst>
          </p:cNvPr>
          <p:cNvSpPr>
            <a:spLocks noGrp="1"/>
          </p:cNvSpPr>
          <p:nvPr>
            <p:ph sz="half" idx="2"/>
          </p:nvPr>
        </p:nvSpPr>
        <p:spPr>
          <a:xfrm>
            <a:off x="6278879" y="1563624"/>
            <a:ext cx="4572000" cy="4233672"/>
          </a:xfrm>
        </p:spPr>
        <p:txBody>
          <a:bodyPr>
            <a:normAutofit fontScale="85000" lnSpcReduction="20000"/>
          </a:bodyPr>
          <a:lstStyle/>
          <a:p>
            <a:pPr marL="45720" indent="0">
              <a:spcBef>
                <a:spcPts val="0"/>
              </a:spcBef>
              <a:buNone/>
            </a:pPr>
            <a:r>
              <a:rPr lang="x-none" b="1" dirty="0">
                <a:latin typeface="Calibri" panose="020F0502020204030204" pitchFamily="34" charset="0"/>
                <a:cs typeface="Calibri" panose="020F0502020204030204" pitchFamily="34" charset="0"/>
              </a:rPr>
              <a:t>Sistema accesible de votación</a:t>
            </a:r>
            <a:br>
              <a:rPr lang="x-none" dirty="0">
                <a:latin typeface="Calibri" panose="020F0502020204030204" pitchFamily="34" charset="0"/>
                <a:cs typeface="Calibri" panose="020F0502020204030204" pitchFamily="34" charset="0"/>
              </a:rPr>
            </a:br>
            <a:r>
              <a:rPr lang="x-none" dirty="0">
                <a:latin typeface="Calibri" panose="020F0502020204030204" pitchFamily="34" charset="0"/>
                <a:cs typeface="Calibri" panose="020F0502020204030204" pitchFamily="34" charset="0"/>
              </a:rPr>
              <a:t>Cada lugar de votación del condado cuenta con una tableta</a:t>
            </a:r>
          </a:p>
          <a:p>
            <a:pPr>
              <a:spcBef>
                <a:spcPts val="0"/>
              </a:spcBef>
            </a:pPr>
            <a:r>
              <a:rPr lang="x-none" dirty="0">
                <a:latin typeface="Calibri" panose="020F0502020204030204" pitchFamily="34" charset="0"/>
                <a:cs typeface="Calibri" panose="020F0502020204030204" pitchFamily="34" charset="0"/>
              </a:rPr>
              <a:t>una opción de audio que le lee la papeleta</a:t>
            </a:r>
          </a:p>
          <a:p>
            <a:pPr>
              <a:spcBef>
                <a:spcPts val="0"/>
              </a:spcBef>
            </a:pPr>
            <a:r>
              <a:rPr lang="x-none" dirty="0">
                <a:latin typeface="Calibri" panose="020F0502020204030204" pitchFamily="34" charset="0"/>
                <a:cs typeface="Calibri" panose="020F0502020204030204" pitchFamily="34" charset="0"/>
              </a:rPr>
              <a:t>un enchufe universal para el dispositivo de asistencia personal</a:t>
            </a:r>
          </a:p>
          <a:p>
            <a:pPr>
              <a:spcBef>
                <a:spcPts val="0"/>
              </a:spcBef>
            </a:pPr>
            <a:r>
              <a:rPr lang="x-none" dirty="0">
                <a:latin typeface="Calibri" panose="020F0502020204030204" pitchFamily="34" charset="0"/>
                <a:cs typeface="Calibri" panose="020F0502020204030204" pitchFamily="34" charset="0"/>
              </a:rPr>
              <a:t>Impresión grande (24 puntos)</a:t>
            </a:r>
          </a:p>
          <a:p>
            <a:pPr>
              <a:spcBef>
                <a:spcPts val="0"/>
              </a:spcBef>
            </a:pPr>
            <a:r>
              <a:rPr lang="x-none" dirty="0">
                <a:latin typeface="Calibri" panose="020F0502020204030204" pitchFamily="34" charset="0"/>
                <a:cs typeface="Calibri" panose="020F0502020204030204" pitchFamily="34" charset="0"/>
              </a:rPr>
              <a:t>una opción de inglés o español</a:t>
            </a:r>
          </a:p>
          <a:p>
            <a:pPr marL="45720" indent="0">
              <a:spcBef>
                <a:spcPts val="0"/>
              </a:spcBef>
              <a:buNone/>
            </a:pPr>
            <a:endParaRPr lang="x-none" b="1" dirty="0">
              <a:latin typeface="Calibri" panose="020F0502020204030204" pitchFamily="34" charset="0"/>
              <a:cs typeface="Calibri" panose="020F0502020204030204" pitchFamily="34" charset="0"/>
            </a:endParaRPr>
          </a:p>
          <a:p>
            <a:pPr marL="45720" indent="0">
              <a:spcBef>
                <a:spcPts val="0"/>
              </a:spcBef>
              <a:buNone/>
            </a:pPr>
            <a:r>
              <a:rPr lang="x-none" b="1" dirty="0">
                <a:latin typeface="Calibri" panose="020F0502020204030204" pitchFamily="34" charset="0"/>
                <a:cs typeface="Calibri" panose="020F0502020204030204" pitchFamily="34" charset="0"/>
              </a:rPr>
              <a:t>Viaje al lugar de votación</a:t>
            </a:r>
            <a:br>
              <a:rPr lang="x-none" dirty="0">
                <a:latin typeface="Calibri" panose="020F0502020204030204" pitchFamily="34" charset="0"/>
                <a:cs typeface="Calibri" panose="020F0502020204030204" pitchFamily="34" charset="0"/>
              </a:rPr>
            </a:br>
            <a:r>
              <a:rPr lang="x-none" dirty="0">
                <a:latin typeface="Calibri" panose="020F0502020204030204" pitchFamily="34" charset="0"/>
                <a:cs typeface="Calibri" panose="020F0502020204030204" pitchFamily="34" charset="0"/>
              </a:rPr>
              <a:t>Podemos hacer arreglos para que una camioneta accesible lo recoja y lo lleve a un lugar de votación en el condado de Santa Cruz para votar. Llame al 831-454-2060 para el viernes 30 de octubre para hacer una cita.</a:t>
            </a:r>
          </a:p>
          <a:p>
            <a:pPr marL="45720" indent="0">
              <a:spcBef>
                <a:spcPts val="0"/>
              </a:spcBef>
              <a:buNone/>
            </a:pPr>
            <a:endParaRPr lang="x-none" b="1" dirty="0">
              <a:latin typeface="Calibri" panose="020F0502020204030204" pitchFamily="34" charset="0"/>
              <a:cs typeface="Calibri" panose="020F0502020204030204" pitchFamily="34" charset="0"/>
            </a:endParaRPr>
          </a:p>
          <a:p>
            <a:pPr marL="45720" indent="0">
              <a:spcBef>
                <a:spcPts val="0"/>
              </a:spcBef>
              <a:buNone/>
            </a:pPr>
            <a:r>
              <a:rPr lang="x-none" b="1" dirty="0">
                <a:latin typeface="Calibri" panose="020F0502020204030204" pitchFamily="34" charset="0"/>
                <a:cs typeface="Calibri" panose="020F0502020204030204" pitchFamily="34" charset="0"/>
              </a:rPr>
              <a:t>Entrega de la balota a su casa</a:t>
            </a:r>
            <a:br>
              <a:rPr lang="x-none" dirty="0">
                <a:latin typeface="Calibri" panose="020F0502020204030204" pitchFamily="34" charset="0"/>
                <a:cs typeface="Calibri" panose="020F0502020204030204" pitchFamily="34" charset="0"/>
              </a:rPr>
            </a:br>
            <a:r>
              <a:rPr lang="x-none" dirty="0">
                <a:latin typeface="Calibri" panose="020F0502020204030204" pitchFamily="34" charset="0"/>
                <a:cs typeface="Calibri" panose="020F0502020204030204" pitchFamily="34" charset="0"/>
              </a:rPr>
              <a:t>Podemos llevar una boleta a su casa y devolverla al Departamento de Elecciones. Llame al 831-454-2060 antes del día de las elecciones para que haya suficiente tiempo para ayudarle.</a:t>
            </a:r>
          </a:p>
        </p:txBody>
      </p:sp>
      <p:sp>
        <p:nvSpPr>
          <p:cNvPr id="11" name="Content Placeholder 10">
            <a:extLst>
              <a:ext uri="{FF2B5EF4-FFF2-40B4-BE49-F238E27FC236}">
                <a16:creationId xmlns:a16="http://schemas.microsoft.com/office/drawing/2014/main" id="{AE6E9C13-30A0-4700-8583-09BFBDF7FD32}"/>
              </a:ext>
            </a:extLst>
          </p:cNvPr>
          <p:cNvSpPr>
            <a:spLocks noGrp="1"/>
          </p:cNvSpPr>
          <p:nvPr>
            <p:ph sz="half" idx="1"/>
          </p:nvPr>
        </p:nvSpPr>
        <p:spPr>
          <a:xfrm>
            <a:off x="1057656" y="1609343"/>
            <a:ext cx="4614482" cy="4748595"/>
          </a:xfrm>
        </p:spPr>
        <p:txBody>
          <a:bodyPr>
            <a:normAutofit fontScale="85000" lnSpcReduction="20000"/>
          </a:bodyPr>
          <a:lstStyle/>
          <a:p>
            <a:pPr marL="45720" indent="0">
              <a:spcBef>
                <a:spcPts val="0"/>
              </a:spcBef>
              <a:spcAft>
                <a:spcPts val="600"/>
              </a:spcAft>
              <a:buNone/>
            </a:pPr>
            <a:r>
              <a:rPr lang="x-none" b="1" dirty="0">
                <a:latin typeface="Calibri" panose="020F0502020204030204" pitchFamily="34" charset="0"/>
                <a:cs typeface="Calibri" panose="020F0502020204030204" pitchFamily="34" charset="0"/>
              </a:rPr>
              <a:t>Votación de Voto por Correo Accesible a Distancia (</a:t>
            </a:r>
            <a:r>
              <a:rPr lang="x-none" b="1" dirty="0" err="1">
                <a:latin typeface="Calibri" panose="020F0502020204030204" pitchFamily="34" charset="0"/>
                <a:cs typeface="Calibri" panose="020F0502020204030204" pitchFamily="34" charset="0"/>
              </a:rPr>
              <a:t>RAVBM</a:t>
            </a:r>
            <a:r>
              <a:rPr lang="x-none" b="1" dirty="0">
                <a:latin typeface="Calibri" panose="020F0502020204030204" pitchFamily="34" charset="0"/>
                <a:cs typeface="Calibri" panose="020F0502020204030204" pitchFamily="34" charset="0"/>
              </a:rPr>
              <a:t>) en el lugar de votación</a:t>
            </a:r>
            <a:br>
              <a:rPr lang="x-none" dirty="0">
                <a:latin typeface="Calibri" panose="020F0502020204030204" pitchFamily="34" charset="0"/>
                <a:cs typeface="Calibri" panose="020F0502020204030204" pitchFamily="34" charset="0"/>
              </a:rPr>
            </a:br>
            <a:r>
              <a:rPr lang="x-none" dirty="0">
                <a:latin typeface="Calibri" panose="020F0502020204030204" pitchFamily="34" charset="0"/>
                <a:cs typeface="Calibri" panose="020F0502020204030204" pitchFamily="34" charset="0"/>
              </a:rPr>
              <a:t>En algunos lugares de votación, se usan umbrales temporales, rampas, letreros, conos y accesorios en las entradas para mejorar el acceso a la instalación.</a:t>
            </a:r>
          </a:p>
          <a:p>
            <a:pPr marL="45720" indent="0">
              <a:spcBef>
                <a:spcPts val="0"/>
              </a:spcBef>
              <a:spcAft>
                <a:spcPts val="600"/>
              </a:spcAft>
              <a:buNone/>
            </a:pPr>
            <a:r>
              <a:rPr lang="x-none" b="1" dirty="0">
                <a:latin typeface="Calibri" panose="020F0502020204030204" pitchFamily="34" charset="0"/>
                <a:cs typeface="Calibri" panose="020F0502020204030204" pitchFamily="34" charset="0"/>
              </a:rPr>
              <a:t>Votación al lado del acera</a:t>
            </a:r>
            <a:br>
              <a:rPr lang="x-none" dirty="0">
                <a:latin typeface="Calibri" panose="020F0502020204030204" pitchFamily="34" charset="0"/>
                <a:cs typeface="Calibri" panose="020F0502020204030204" pitchFamily="34" charset="0"/>
              </a:rPr>
            </a:br>
            <a:r>
              <a:rPr lang="x-none" dirty="0">
                <a:latin typeface="Calibri" panose="020F0502020204030204" pitchFamily="34" charset="0"/>
                <a:cs typeface="Calibri" panose="020F0502020204030204" pitchFamily="34" charset="0"/>
              </a:rPr>
              <a:t>Si el lugar de votación no es accesible, puede votar en una boleta de papel desde un lugar accesible cercano, incluso desde el automóvil. Un trabajador de la votación lo autorizará para votar y devolverá la boleta votada al lugar de votación.  </a:t>
            </a:r>
          </a:p>
          <a:p>
            <a:pPr marL="45720" indent="0">
              <a:spcBef>
                <a:spcPts val="0"/>
              </a:spcBef>
              <a:spcAft>
                <a:spcPts val="600"/>
              </a:spcAft>
              <a:buNone/>
            </a:pPr>
            <a:endParaRPr lang="x-none" sz="900" dirty="0">
              <a:latin typeface="Calibri" panose="020F0502020204030204" pitchFamily="34" charset="0"/>
              <a:cs typeface="Calibri" panose="020F0502020204030204" pitchFamily="34" charset="0"/>
            </a:endParaRPr>
          </a:p>
          <a:p>
            <a:pPr marL="45720" indent="0">
              <a:spcBef>
                <a:spcPts val="0"/>
              </a:spcBef>
              <a:spcAft>
                <a:spcPts val="600"/>
              </a:spcAft>
              <a:buNone/>
            </a:pPr>
            <a:r>
              <a:rPr lang="x-none" dirty="0">
                <a:latin typeface="Calibri" panose="020F0502020204030204" pitchFamily="34" charset="0"/>
                <a:cs typeface="Calibri" panose="020F0502020204030204" pitchFamily="34" charset="0"/>
              </a:rPr>
              <a:t>Para solicitar asistencia para votar en la acera, puede:</a:t>
            </a:r>
          </a:p>
          <a:p>
            <a:pPr>
              <a:spcBef>
                <a:spcPts val="0"/>
              </a:spcBef>
              <a:spcAft>
                <a:spcPts val="600"/>
              </a:spcAft>
            </a:pPr>
            <a:r>
              <a:rPr lang="x-none" dirty="0">
                <a:latin typeface="Calibri" panose="020F0502020204030204" pitchFamily="34" charset="0"/>
                <a:cs typeface="Calibri" panose="020F0502020204030204" pitchFamily="34" charset="0"/>
              </a:rPr>
              <a:t>Llamar con anticipación para concertar la hora y lugar</a:t>
            </a:r>
          </a:p>
          <a:p>
            <a:pPr>
              <a:spcBef>
                <a:spcPts val="0"/>
              </a:spcBef>
              <a:spcAft>
                <a:spcPts val="600"/>
              </a:spcAft>
            </a:pPr>
            <a:r>
              <a:rPr lang="x-none" dirty="0">
                <a:latin typeface="Calibri" panose="020F0502020204030204" pitchFamily="34" charset="0"/>
                <a:cs typeface="Calibri" panose="020F0502020204030204" pitchFamily="34" charset="0"/>
              </a:rPr>
              <a:t>Su ayudante puede solicitar la boleta adentro la urna electoral</a:t>
            </a:r>
          </a:p>
        </p:txBody>
      </p:sp>
      <p:pic>
        <p:nvPicPr>
          <p:cNvPr id="14" name="Graphic 13" descr="Wheelchair access">
            <a:extLst>
              <a:ext uri="{FF2B5EF4-FFF2-40B4-BE49-F238E27FC236}">
                <a16:creationId xmlns:a16="http://schemas.microsoft.com/office/drawing/2014/main" id="{D9FA4EAD-113C-4D1D-A968-E2DBAC8203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8240" y="344424"/>
            <a:ext cx="1219200" cy="1219200"/>
          </a:xfrm>
          <a:prstGeom prst="rect">
            <a:avLst/>
          </a:prstGeom>
        </p:spPr>
      </p:pic>
    </p:spTree>
    <p:extLst>
      <p:ext uri="{BB962C8B-B14F-4D97-AF65-F5344CB8AC3E}">
        <p14:creationId xmlns:p14="http://schemas.microsoft.com/office/powerpoint/2010/main" val="3319113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x-none" dirty="0" err="1">
                <a:latin typeface="Calibri" panose="020F0502020204030204" pitchFamily="34" charset="0"/>
                <a:cs typeface="Calibri" panose="020F0502020204030204" pitchFamily="34" charset="0"/>
              </a:rPr>
              <a:t>VoteMobile</a:t>
            </a:r>
            <a:r>
              <a:rPr lang="x-none" dirty="0">
                <a:latin typeface="Calibri" panose="020F0502020204030204" pitchFamily="34" charset="0"/>
                <a:cs typeface="Calibri" panose="020F0502020204030204" pitchFamily="34" charset="0"/>
              </a:rPr>
              <a:t> – puede ir a todas partes</a:t>
            </a:r>
          </a:p>
        </p:txBody>
      </p:sp>
      <p:pic>
        <p:nvPicPr>
          <p:cNvPr id="4" name="Content Placeholder 3" descr="Mobile voting trailer">
            <a:extLst>
              <a:ext uri="{FF2B5EF4-FFF2-40B4-BE49-F238E27FC236}">
                <a16:creationId xmlns:a16="http://schemas.microsoft.com/office/drawing/2014/main" id="{D4989F51-044E-43FE-BFB3-D65EC521499D}"/>
              </a:ext>
            </a:extLst>
          </p:cNvPr>
          <p:cNvPicPr>
            <a:picLocks noGrp="1" noChangeAspect="1"/>
          </p:cNvPicPr>
          <p:nvPr>
            <p:ph idx="1"/>
          </p:nvPr>
        </p:nvPicPr>
        <p:blipFill>
          <a:blip r:embed="rId2"/>
          <a:srcRect/>
          <a:stretch/>
        </p:blipFill>
        <p:spPr>
          <a:xfrm>
            <a:off x="1480842" y="1489323"/>
            <a:ext cx="5522382" cy="4141787"/>
          </a:xfrm>
        </p:spPr>
      </p:pic>
      <p:sp>
        <p:nvSpPr>
          <p:cNvPr id="5" name="TextBox 4">
            <a:extLst>
              <a:ext uri="{FF2B5EF4-FFF2-40B4-BE49-F238E27FC236}">
                <a16:creationId xmlns:a16="http://schemas.microsoft.com/office/drawing/2014/main" id="{6BDDF9E4-EF96-42C3-B4BD-90D7D8023E71}"/>
              </a:ext>
            </a:extLst>
          </p:cNvPr>
          <p:cNvSpPr txBox="1"/>
          <p:nvPr/>
        </p:nvSpPr>
        <p:spPr>
          <a:xfrm>
            <a:off x="7334469" y="1489323"/>
            <a:ext cx="4219662" cy="2308324"/>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¿Ideas?</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Davenport</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Bonny Doon</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Summit</a:t>
            </a:r>
          </a:p>
          <a:p>
            <a:pPr marL="285750" indent="-285750">
              <a:buFont typeface="Arial" panose="020B0604020202020204" pitchFamily="34" charset="0"/>
              <a:buChar char="•"/>
            </a:pPr>
            <a:r>
              <a:rPr lang="x-none" dirty="0">
                <a:latin typeface="Calibri" panose="020F0502020204030204" pitchFamily="34" charset="0"/>
                <a:cs typeface="Calibri" panose="020F0502020204030204" pitchFamily="34" charset="0"/>
              </a:rPr>
              <a:t>Centros de atención residencial</a:t>
            </a:r>
          </a:p>
          <a:p>
            <a:endParaRPr lang="en-US" dirty="0"/>
          </a:p>
          <a:p>
            <a:endParaRPr lang="en-US" dirty="0"/>
          </a:p>
        </p:txBody>
      </p:sp>
    </p:spTree>
    <p:extLst>
      <p:ext uri="{BB962C8B-B14F-4D97-AF65-F5344CB8AC3E}">
        <p14:creationId xmlns:p14="http://schemas.microsoft.com/office/powerpoint/2010/main" val="21272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5AD7-3BAA-427B-ABD4-87D4E8897A88}"/>
              </a:ext>
            </a:extLst>
          </p:cNvPr>
          <p:cNvSpPr>
            <a:spLocks noGrp="1"/>
          </p:cNvSpPr>
          <p:nvPr>
            <p:ph type="title"/>
          </p:nvPr>
        </p:nvSpPr>
        <p:spPr>
          <a:xfrm>
            <a:off x="5452843" y="545536"/>
            <a:ext cx="5523870" cy="1088136"/>
          </a:xfrm>
        </p:spPr>
        <p:txBody>
          <a:bodyPr/>
          <a:lstStyle/>
          <a:p>
            <a:r>
              <a:rPr lang="x-none" dirty="0">
                <a:latin typeface="Calibri" panose="020F0502020204030204" pitchFamily="34" charset="0"/>
                <a:cs typeface="Calibri" panose="020F0502020204030204" pitchFamily="34" charset="0"/>
              </a:rPr>
              <a:t>Boletas seguras</a:t>
            </a:r>
          </a:p>
        </p:txBody>
      </p:sp>
      <p:sp>
        <p:nvSpPr>
          <p:cNvPr id="3" name="Content Placeholder 2">
            <a:extLst>
              <a:ext uri="{FF2B5EF4-FFF2-40B4-BE49-F238E27FC236}">
                <a16:creationId xmlns:a16="http://schemas.microsoft.com/office/drawing/2014/main" id="{937E7378-9357-4906-BB27-CD70290CF161}"/>
              </a:ext>
            </a:extLst>
          </p:cNvPr>
          <p:cNvSpPr>
            <a:spLocks noGrp="1"/>
          </p:cNvSpPr>
          <p:nvPr>
            <p:ph sz="half" idx="1"/>
          </p:nvPr>
        </p:nvSpPr>
        <p:spPr>
          <a:xfrm>
            <a:off x="1341119" y="2202362"/>
            <a:ext cx="8776003" cy="2865008"/>
          </a:xfrm>
        </p:spPr>
        <p:txBody>
          <a:bodyPr>
            <a:normAutofit/>
          </a:bodyPr>
          <a:lstStyle/>
          <a:p>
            <a:r>
              <a:rPr lang="x-none"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Matasellos + 17 (nueva ley)</a:t>
            </a:r>
            <a:br>
              <a:rPr lang="x-none"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x-none"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Las papeletas que estén marcadas con matasellos el día o antes del día de las elecciones o estén selladas en el tiempo o la fecha marcada por una empresa de entrega de correo privado de buena fe el día de las elecciones o antes y recibidas por el funcionario electoral del condado antes del día 17 después de la elección – </a:t>
            </a:r>
            <a:r>
              <a:rPr lang="x-none"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 de noviembre </a:t>
            </a:r>
            <a:r>
              <a:rPr lang="x-none"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se considerarán recibidas a tiempo.</a:t>
            </a:r>
          </a:p>
          <a:p>
            <a:r>
              <a:rPr lang="x-none" sz="1800" dirty="0">
                <a:solidFill>
                  <a:srgbClr val="000000"/>
                </a:solidFill>
                <a:latin typeface="Calibri" panose="020F0502020204030204" pitchFamily="34" charset="0"/>
                <a:ea typeface="Calibri" panose="020F0502020204030204" pitchFamily="34" charset="0"/>
                <a:cs typeface="Calibri" panose="020F0502020204030204" pitchFamily="34" charset="0"/>
              </a:rPr>
              <a:t>En marzo 2020, se emitieron 70,678 boletas por correspondencia</a:t>
            </a:r>
          </a:p>
          <a:p>
            <a:pPr lvl="1"/>
            <a:r>
              <a:rPr lang="x-none"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852 fueron retadas </a:t>
            </a:r>
          </a:p>
          <a:p>
            <a:pPr lvl="1"/>
            <a:r>
              <a:rPr lang="x-none"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632 por llegar muy tarde, un 76.6% de las retadas</a:t>
            </a:r>
            <a:endParaRPr lang="x-none"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descr="A picture containing drawing&#10;&#10;Description automatically generated">
            <a:extLst>
              <a:ext uri="{FF2B5EF4-FFF2-40B4-BE49-F238E27FC236}">
                <a16:creationId xmlns:a16="http://schemas.microsoft.com/office/drawing/2014/main" id="{CD2B0FD2-6E51-402E-A22E-869BF250CD80}"/>
              </a:ext>
            </a:extLst>
          </p:cNvPr>
          <p:cNvPicPr>
            <a:picLocks noChangeAspect="1"/>
          </p:cNvPicPr>
          <p:nvPr/>
        </p:nvPicPr>
        <p:blipFill>
          <a:blip r:embed="rId2"/>
          <a:stretch>
            <a:fillRect/>
          </a:stretch>
        </p:blipFill>
        <p:spPr>
          <a:xfrm>
            <a:off x="1341119" y="545536"/>
            <a:ext cx="3945337" cy="1371600"/>
          </a:xfrm>
          <a:prstGeom prst="rect">
            <a:avLst/>
          </a:prstGeom>
        </p:spPr>
      </p:pic>
    </p:spTree>
    <p:extLst>
      <p:ext uri="{BB962C8B-B14F-4D97-AF65-F5344CB8AC3E}">
        <p14:creationId xmlns:p14="http://schemas.microsoft.com/office/powerpoint/2010/main" val="42824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E833E8-2172-4833-AF4B-2DFC7AE0FCEB}"/>
              </a:ext>
            </a:extLst>
          </p:cNvPr>
          <p:cNvSpPr>
            <a:spLocks noGrp="1"/>
          </p:cNvSpPr>
          <p:nvPr>
            <p:ph type="title"/>
          </p:nvPr>
        </p:nvSpPr>
        <p:spPr>
          <a:xfrm>
            <a:off x="1341120" y="265176"/>
            <a:ext cx="9874568" cy="1088136"/>
          </a:xfrm>
        </p:spPr>
        <p:txBody>
          <a:bodyPr>
            <a:normAutofit fontScale="90000"/>
          </a:bodyPr>
          <a:lstStyle/>
          <a:p>
            <a:r>
              <a:rPr lang="es-ES" sz="4000" dirty="0">
                <a:solidFill>
                  <a:schemeClr val="accent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Personas humanas comparan la firma en el sobre de la papeleta con la firma de la inscripción electoral</a:t>
            </a:r>
            <a:endParaRPr lang="en-US" dirty="0">
              <a:solidFill>
                <a:schemeClr val="accent2">
                  <a:lumMod val="75000"/>
                </a:schemeClr>
              </a:solidFill>
            </a:endParaRPr>
          </a:p>
        </p:txBody>
      </p:sp>
      <p:sp>
        <p:nvSpPr>
          <p:cNvPr id="6" name="Content Placeholder 5">
            <a:extLst>
              <a:ext uri="{FF2B5EF4-FFF2-40B4-BE49-F238E27FC236}">
                <a16:creationId xmlns:a16="http://schemas.microsoft.com/office/drawing/2014/main" id="{FAF243AA-3D72-41D6-8E81-68FCDC80DA0E}"/>
              </a:ext>
            </a:extLst>
          </p:cNvPr>
          <p:cNvSpPr>
            <a:spLocks noGrp="1"/>
          </p:cNvSpPr>
          <p:nvPr>
            <p:ph idx="1"/>
          </p:nvPr>
        </p:nvSpPr>
        <p:spPr>
          <a:xfrm>
            <a:off x="1341120" y="1572768"/>
            <a:ext cx="5722410" cy="4142232"/>
          </a:xfrm>
        </p:spPr>
        <p:txBody>
          <a:bodyPr>
            <a:normAutofit/>
          </a:bodyPr>
          <a:lstStyle/>
          <a:p>
            <a:pPr marL="285750" indent="-285750">
              <a:lnSpc>
                <a:spcPct val="107000"/>
              </a:lnSpc>
              <a:spcBef>
                <a:spcPts val="0"/>
              </a:spcBef>
              <a:spcAft>
                <a:spcPts val="600"/>
              </a:spcAft>
            </a:pPr>
            <a:r>
              <a:rPr lang="es-E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El papelito que cubre la firma será removida por el personal cuando se reciba la boleta.</a:t>
            </a:r>
          </a:p>
          <a:p>
            <a:pPr marL="285750" indent="-285750">
              <a:lnSpc>
                <a:spcPct val="107000"/>
              </a:lnSpc>
              <a:spcBef>
                <a:spcPts val="0"/>
              </a:spcBef>
              <a:spcAft>
                <a:spcPts val="600"/>
              </a:spcAft>
            </a:pPr>
            <a:r>
              <a:rPr lang="es-E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 enviará a través de una máquina de procesamiento de papeletas que capturará la firma digitalmente. </a:t>
            </a:r>
          </a:p>
          <a:p>
            <a:pPr marL="285750" indent="-285750">
              <a:lnSpc>
                <a:spcPct val="107000"/>
              </a:lnSpc>
              <a:spcBef>
                <a:spcPts val="0"/>
              </a:spcBef>
              <a:spcAft>
                <a:spcPts val="600"/>
              </a:spcAft>
            </a:pPr>
            <a:r>
              <a:rPr lang="es-E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Un(a</a:t>
            </a:r>
            <a:r>
              <a:rPr lang="es-E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secretario(a) </a:t>
            </a:r>
            <a:r>
              <a:rPr lang="es-E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electoral en una estación con computadora podrá comparar la firma en el sobre con la firma que tenemos registrada de la credencial de registro de elector o las papeletas por correo de elecciones pasadas. </a:t>
            </a:r>
          </a:p>
          <a:p>
            <a:pPr marL="285750" indent="-285750">
              <a:lnSpc>
                <a:spcPct val="107000"/>
              </a:lnSpc>
              <a:spcBef>
                <a:spcPts val="0"/>
              </a:spcBef>
              <a:spcAft>
                <a:spcPts val="600"/>
              </a:spcAft>
            </a:pPr>
            <a:r>
              <a:rPr lang="es-E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 computadora muestra 5 firmas del elector a la vez.</a:t>
            </a: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descr="A person signing their ballot envelope&#10;&#10;Description automatically generated">
            <a:extLst>
              <a:ext uri="{FF2B5EF4-FFF2-40B4-BE49-F238E27FC236}">
                <a16:creationId xmlns:a16="http://schemas.microsoft.com/office/drawing/2014/main" id="{0868E508-42DA-4B46-9940-377FE5CB3701}"/>
              </a:ext>
            </a:extLst>
          </p:cNvPr>
          <p:cNvPicPr>
            <a:picLocks noChangeAspect="1"/>
          </p:cNvPicPr>
          <p:nvPr/>
        </p:nvPicPr>
        <p:blipFill>
          <a:blip r:embed="rId2"/>
          <a:stretch>
            <a:fillRect/>
          </a:stretch>
        </p:blipFill>
        <p:spPr>
          <a:xfrm>
            <a:off x="7259397" y="1460724"/>
            <a:ext cx="3777630" cy="3774008"/>
          </a:xfrm>
          <a:prstGeom prst="rect">
            <a:avLst/>
          </a:prstGeom>
        </p:spPr>
      </p:pic>
    </p:spTree>
    <p:extLst>
      <p:ext uri="{BB962C8B-B14F-4D97-AF65-F5344CB8AC3E}">
        <p14:creationId xmlns:p14="http://schemas.microsoft.com/office/powerpoint/2010/main" val="131364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D9D2-5975-49AB-AF05-5E342DC896B4}"/>
              </a:ext>
            </a:extLst>
          </p:cNvPr>
          <p:cNvSpPr>
            <a:spLocks noGrp="1"/>
          </p:cNvSpPr>
          <p:nvPr>
            <p:ph type="title"/>
          </p:nvPr>
        </p:nvSpPr>
        <p:spPr/>
        <p:txBody>
          <a:bodyPr>
            <a:normAutofit/>
          </a:bodyPr>
          <a:lstStyle/>
          <a:p>
            <a:r>
              <a:rPr lang="x-none" dirty="0">
                <a:latin typeface="Calibri" panose="020F0502020204030204" pitchFamily="34" charset="0"/>
                <a:cs typeface="Calibri" panose="020F0502020204030204" pitchFamily="34" charset="0"/>
              </a:rPr>
              <a:t>¿Qué pasa si mi firma ha cambiado?</a:t>
            </a:r>
          </a:p>
        </p:txBody>
      </p:sp>
      <p:sp>
        <p:nvSpPr>
          <p:cNvPr id="3" name="Content Placeholder 2">
            <a:extLst>
              <a:ext uri="{FF2B5EF4-FFF2-40B4-BE49-F238E27FC236}">
                <a16:creationId xmlns:a16="http://schemas.microsoft.com/office/drawing/2014/main" id="{D1045C83-472E-4BA2-8CED-DEA845424F18}"/>
              </a:ext>
            </a:extLst>
          </p:cNvPr>
          <p:cNvSpPr>
            <a:spLocks noGrp="1"/>
          </p:cNvSpPr>
          <p:nvPr>
            <p:ph idx="1"/>
          </p:nvPr>
        </p:nvSpPr>
        <p:spPr>
          <a:xfrm>
            <a:off x="1341120" y="1572768"/>
            <a:ext cx="6166104" cy="4142232"/>
          </a:xfrm>
        </p:spPr>
        <p:txBody>
          <a:bodyPr/>
          <a:lstStyle/>
          <a:p>
            <a:r>
              <a:rPr lang="es-ES" dirty="0">
                <a:latin typeface="Calibri" panose="020F0502020204030204" pitchFamily="34" charset="0"/>
                <a:cs typeface="Calibri" panose="020F0502020204030204" pitchFamily="34" charset="0"/>
              </a:rPr>
              <a:t>Sabemos que las firmas cambian y podemos darnos cuenta si alguien ha envejecido y ha afectado la escritura. </a:t>
            </a:r>
          </a:p>
          <a:p>
            <a:r>
              <a:rPr lang="es-ES" dirty="0">
                <a:latin typeface="Calibri" panose="020F0502020204030204" pitchFamily="34" charset="0"/>
                <a:cs typeface="Calibri" panose="020F0502020204030204" pitchFamily="34" charset="0"/>
              </a:rPr>
              <a:t>En marzo de 2020, 70,678 emitieron votos por correo:</a:t>
            </a:r>
          </a:p>
          <a:p>
            <a:pPr lvl="1"/>
            <a:r>
              <a:rPr lang="es-ES" dirty="0">
                <a:latin typeface="Calibri" panose="020F0502020204030204" pitchFamily="34" charset="0"/>
                <a:cs typeface="Calibri" panose="020F0502020204030204" pitchFamily="34" charset="0"/>
              </a:rPr>
              <a:t> 108 (.0015%) fueron cuestionados por no firmar (77 se resolvieron)</a:t>
            </a:r>
          </a:p>
          <a:p>
            <a:pPr lvl="1"/>
            <a:r>
              <a:rPr lang="es-ES" dirty="0">
                <a:latin typeface="Calibri" panose="020F0502020204030204" pitchFamily="34" charset="0"/>
                <a:cs typeface="Calibri" panose="020F0502020204030204" pitchFamily="34" charset="0"/>
              </a:rPr>
              <a:t> 95 (.0013%) fueron cuestionados porque la firma no se parecía igual (35 se resolvieron)</a:t>
            </a:r>
          </a:p>
          <a:p>
            <a:r>
              <a:rPr lang="es-ES" dirty="0">
                <a:latin typeface="Calibri" panose="020F0502020204030204" pitchFamily="34" charset="0"/>
                <a:cs typeface="Calibri" panose="020F0502020204030204" pitchFamily="34" charset="0"/>
              </a:rPr>
              <a:t> El personal ha asistido a clases de capacitación para saber cómo verificar firmas.</a:t>
            </a:r>
            <a:endParaRPr lang="en-US"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3A614CD-893E-4BFF-BAFD-78800BBA416F}"/>
              </a:ext>
            </a:extLst>
          </p:cNvPr>
          <p:cNvPicPr>
            <a:picLocks noChangeAspect="1"/>
          </p:cNvPicPr>
          <p:nvPr/>
        </p:nvPicPr>
        <p:blipFill>
          <a:blip r:embed="rId2"/>
          <a:stretch>
            <a:fillRect/>
          </a:stretch>
        </p:blipFill>
        <p:spPr>
          <a:xfrm>
            <a:off x="7507224" y="1511141"/>
            <a:ext cx="4149187" cy="3835718"/>
          </a:xfrm>
          <a:prstGeom prst="rect">
            <a:avLst/>
          </a:prstGeom>
        </p:spPr>
      </p:pic>
    </p:spTree>
    <p:extLst>
      <p:ext uri="{BB962C8B-B14F-4D97-AF65-F5344CB8AC3E}">
        <p14:creationId xmlns:p14="http://schemas.microsoft.com/office/powerpoint/2010/main" val="147529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5C8CA-4EF9-4AB6-9C61-C93582080628}"/>
              </a:ext>
            </a:extLst>
          </p:cNvPr>
          <p:cNvSpPr>
            <a:spLocks noGrp="1"/>
          </p:cNvSpPr>
          <p:nvPr>
            <p:ph type="title"/>
          </p:nvPr>
        </p:nvSpPr>
        <p:spPr/>
        <p:txBody>
          <a:bodyPr>
            <a:normAutofit/>
          </a:bodyPr>
          <a:lstStyle/>
          <a:p>
            <a:r>
              <a:rPr lang="x-none" sz="4000" dirty="0">
                <a:solidFill>
                  <a:schemeClr val="accent2">
                    <a:lumMod val="75000"/>
                  </a:schemeClr>
                </a:solidFill>
                <a:effectLst/>
                <a:latin typeface="Calibri" panose="020F0502020204030204" pitchFamily="34" charset="0"/>
                <a:ea typeface="Calibri" panose="020F0502020204030204" pitchFamily="34" charset="0"/>
              </a:rPr>
              <a:t>Al comparar firmas consideramos:</a:t>
            </a:r>
            <a:endParaRPr lang="x-none" dirty="0">
              <a:solidFill>
                <a:schemeClr val="accent2">
                  <a:lumMod val="75000"/>
                </a:schemeClr>
              </a:solidFill>
            </a:endParaRPr>
          </a:p>
        </p:txBody>
      </p:sp>
      <p:sp>
        <p:nvSpPr>
          <p:cNvPr id="3" name="Content Placeholder 2">
            <a:extLst>
              <a:ext uri="{FF2B5EF4-FFF2-40B4-BE49-F238E27FC236}">
                <a16:creationId xmlns:a16="http://schemas.microsoft.com/office/drawing/2014/main" id="{0C042C06-FF8F-49DE-9B97-81ABEDA90B77}"/>
              </a:ext>
            </a:extLst>
          </p:cNvPr>
          <p:cNvSpPr>
            <a:spLocks noGrp="1"/>
          </p:cNvSpPr>
          <p:nvPr>
            <p:ph idx="1"/>
          </p:nvPr>
        </p:nvSpPr>
        <p:spPr>
          <a:xfrm>
            <a:off x="1341120" y="1572768"/>
            <a:ext cx="7308341" cy="4142232"/>
          </a:xfrm>
        </p:spPr>
        <p:txBody>
          <a:bodyPr>
            <a:normAutofit fontScale="92500" lnSpcReduction="20000"/>
          </a:bodyPr>
          <a:lstStyle/>
          <a:p>
            <a:pPr marL="285750" indent="-285750">
              <a:lnSpc>
                <a:spcPct val="110000"/>
              </a:lnSpc>
              <a:spcBef>
                <a:spcPts val="0"/>
              </a:spcBef>
            </a:pPr>
            <a:r>
              <a:rPr lang="es-ES" sz="1800" dirty="0">
                <a:effectLst/>
                <a:latin typeface="Calibri" panose="020F0502020204030204" pitchFamily="34" charset="0"/>
                <a:ea typeface="Calibri" panose="020F0502020204030204" pitchFamily="34" charset="0"/>
              </a:rPr>
              <a:t>Inclinación de la firma. </a:t>
            </a:r>
          </a:p>
          <a:p>
            <a:pPr marL="285750" indent="-285750">
              <a:lnSpc>
                <a:spcPct val="110000"/>
              </a:lnSpc>
              <a:spcBef>
                <a:spcPts val="0"/>
              </a:spcBef>
            </a:pPr>
            <a:r>
              <a:rPr lang="es-ES" sz="1800" dirty="0">
                <a:latin typeface="Calibri" panose="020F0502020204030204" pitchFamily="34" charset="0"/>
                <a:ea typeface="Calibri" panose="020F0502020204030204" pitchFamily="34" charset="0"/>
              </a:rPr>
              <a:t>La firma </a:t>
            </a:r>
            <a:r>
              <a:rPr lang="es-ES" sz="1800" dirty="0">
                <a:effectLst/>
                <a:latin typeface="Calibri" panose="020F0502020204030204" pitchFamily="34" charset="0"/>
                <a:ea typeface="Calibri" panose="020F0502020204030204" pitchFamily="34" charset="0"/>
              </a:rPr>
              <a:t>se </a:t>
            </a:r>
            <a:r>
              <a:rPr lang="es-ES" sz="1800" dirty="0">
                <a:latin typeface="Calibri" panose="020F0502020204030204" pitchFamily="34" charset="0"/>
                <a:ea typeface="Calibri" panose="020F0502020204030204" pitchFamily="34" charset="0"/>
              </a:rPr>
              <a:t>escribió en letra de molde o a mano</a:t>
            </a:r>
            <a:r>
              <a:rPr lang="es-ES" sz="1800" dirty="0">
                <a:effectLst/>
                <a:latin typeface="Calibri" panose="020F0502020204030204" pitchFamily="34" charset="0"/>
                <a:ea typeface="Calibri" panose="020F0502020204030204" pitchFamily="34" charset="0"/>
              </a:rPr>
              <a:t>. </a:t>
            </a:r>
          </a:p>
          <a:p>
            <a:pPr marL="285750" indent="-285750">
              <a:lnSpc>
                <a:spcPct val="110000"/>
              </a:lnSpc>
              <a:spcBef>
                <a:spcPts val="0"/>
              </a:spcBef>
            </a:pPr>
            <a:r>
              <a:rPr lang="es-ES" sz="1800" dirty="0">
                <a:effectLst/>
                <a:latin typeface="Calibri" panose="020F0502020204030204" pitchFamily="34" charset="0"/>
                <a:ea typeface="Calibri" panose="020F0502020204030204" pitchFamily="34" charset="0"/>
              </a:rPr>
              <a:t>Tamaño, proporciones o escala. </a:t>
            </a:r>
          </a:p>
          <a:p>
            <a:pPr marL="285750" indent="-285750">
              <a:lnSpc>
                <a:spcPct val="110000"/>
              </a:lnSpc>
              <a:spcBef>
                <a:spcPts val="0"/>
              </a:spcBef>
            </a:pPr>
            <a:r>
              <a:rPr lang="es-ES" sz="1800" dirty="0">
                <a:effectLst/>
                <a:latin typeface="Calibri" panose="020F0502020204030204" pitchFamily="34" charset="0"/>
                <a:ea typeface="Calibri" panose="020F0502020204030204" pitchFamily="34" charset="0"/>
              </a:rPr>
              <a:t>Las características individuales, como cómo se cruzan las "t", las "i" están punteadas o los bucles se hacen en las letras f, g, j, y o z. </a:t>
            </a:r>
          </a:p>
          <a:p>
            <a:pPr marL="285750" indent="-285750">
              <a:lnSpc>
                <a:spcPct val="110000"/>
              </a:lnSpc>
              <a:spcBef>
                <a:spcPts val="0"/>
              </a:spcBef>
            </a:pPr>
            <a:r>
              <a:rPr lang="es-ES" sz="1800" dirty="0">
                <a:effectLst/>
                <a:latin typeface="Calibri" panose="020F0502020204030204" pitchFamily="34" charset="0"/>
                <a:ea typeface="Calibri" panose="020F0502020204030204" pitchFamily="34" charset="0"/>
              </a:rPr>
              <a:t>Espaciado entre las letras dentro del nombre o apellido y entre nombre y apellido. </a:t>
            </a:r>
          </a:p>
          <a:p>
            <a:pPr marL="285750" indent="-285750">
              <a:lnSpc>
                <a:spcPct val="110000"/>
              </a:lnSpc>
              <a:spcBef>
                <a:spcPts val="0"/>
              </a:spcBef>
            </a:pPr>
            <a:r>
              <a:rPr lang="es-ES" sz="1800" dirty="0">
                <a:effectLst/>
                <a:latin typeface="Calibri" panose="020F0502020204030204" pitchFamily="34" charset="0"/>
                <a:ea typeface="Calibri" panose="020F0502020204030204" pitchFamily="34" charset="0"/>
              </a:rPr>
              <a:t>Dirección de la línea. </a:t>
            </a:r>
          </a:p>
          <a:p>
            <a:pPr marL="285750" indent="-285750">
              <a:lnSpc>
                <a:spcPct val="110000"/>
              </a:lnSpc>
              <a:spcBef>
                <a:spcPts val="0"/>
              </a:spcBef>
            </a:pPr>
            <a:r>
              <a:rPr lang="es-ES" sz="1800" dirty="0">
                <a:effectLst/>
                <a:latin typeface="Calibri" panose="020F0502020204030204" pitchFamily="34" charset="0"/>
                <a:ea typeface="Calibri" panose="020F0502020204030204" pitchFamily="34" charset="0"/>
              </a:rPr>
              <a:t>Formaciones de letras.</a:t>
            </a:r>
          </a:p>
          <a:p>
            <a:pPr marL="285750" indent="-285750">
              <a:lnSpc>
                <a:spcPct val="110000"/>
              </a:lnSpc>
              <a:spcBef>
                <a:spcPts val="0"/>
              </a:spcBef>
            </a:pPr>
            <a:r>
              <a:rPr lang="es-ES" sz="1800" dirty="0">
                <a:effectLst/>
                <a:latin typeface="Calibri" panose="020F0502020204030204" pitchFamily="34" charset="0"/>
                <a:ea typeface="Calibri" panose="020F0502020204030204" pitchFamily="34" charset="0"/>
              </a:rPr>
              <a:t>Proporción de las letras de la firma.</a:t>
            </a:r>
          </a:p>
          <a:p>
            <a:pPr marL="285750" indent="-285750">
              <a:lnSpc>
                <a:spcPct val="110000"/>
              </a:lnSpc>
              <a:spcBef>
                <a:spcPts val="0"/>
              </a:spcBef>
            </a:pPr>
            <a:r>
              <a:rPr lang="es-ES" sz="1800" dirty="0">
                <a:effectLst/>
                <a:latin typeface="Calibri" panose="020F0502020204030204" pitchFamily="34" charset="0"/>
                <a:ea typeface="Calibri" panose="020F0502020204030204" pitchFamily="34" charset="0"/>
              </a:rPr>
              <a:t>Trazos iniciales y trazos de conexión de la firma.</a:t>
            </a:r>
          </a:p>
          <a:p>
            <a:pPr marL="285750" indent="-285750">
              <a:lnSpc>
                <a:spcPct val="110000"/>
              </a:lnSpc>
              <a:spcBef>
                <a:spcPts val="0"/>
              </a:spcBef>
            </a:pPr>
            <a:r>
              <a:rPr lang="es-ES" sz="1800" dirty="0">
                <a:effectLst/>
                <a:latin typeface="Calibri" panose="020F0502020204030204" pitchFamily="34" charset="0"/>
                <a:ea typeface="Calibri" panose="020F0502020204030204" pitchFamily="34" charset="0"/>
              </a:rPr>
              <a:t>Finales similares como un extremo abrupto, una cola larga o bucle hacia atrás.</a:t>
            </a:r>
          </a:p>
          <a:p>
            <a:pPr marL="285750" indent="-285750">
              <a:lnSpc>
                <a:spcPct val="110000"/>
              </a:lnSpc>
              <a:spcBef>
                <a:spcPts val="0"/>
              </a:spcBef>
            </a:pPr>
            <a:r>
              <a:rPr lang="es-ES" sz="1800" dirty="0">
                <a:effectLst/>
                <a:latin typeface="Calibri" panose="020F0502020204030204" pitchFamily="34" charset="0"/>
                <a:ea typeface="Calibri" panose="020F0502020204030204" pitchFamily="34" charset="0"/>
              </a:rPr>
              <a:t> Velocidad de la escritura. </a:t>
            </a:r>
          </a:p>
          <a:p>
            <a:pPr marL="285750" indent="-285750">
              <a:lnSpc>
                <a:spcPct val="110000"/>
              </a:lnSpc>
              <a:spcBef>
                <a:spcPts val="0"/>
              </a:spcBef>
            </a:pPr>
            <a:r>
              <a:rPr lang="es-ES" sz="1800" dirty="0">
                <a:effectLst/>
                <a:latin typeface="Calibri" panose="020F0502020204030204" pitchFamily="34" charset="0"/>
                <a:ea typeface="Calibri" panose="020F0502020204030204" pitchFamily="34" charset="0"/>
              </a:rPr>
              <a:t>Presencia o ausencia de levantamientos de plumas.</a:t>
            </a:r>
          </a:p>
          <a:p>
            <a:pPr marL="285750" indent="-285750">
              <a:lnSpc>
                <a:spcPct val="110000"/>
              </a:lnSpc>
              <a:spcBef>
                <a:spcPts val="0"/>
              </a:spcBef>
            </a:pPr>
            <a:r>
              <a:rPr lang="es-ES" sz="1800" dirty="0">
                <a:effectLst/>
                <a:latin typeface="Calibri" panose="020F0502020204030204" pitchFamily="34" charset="0"/>
                <a:ea typeface="Calibri" panose="020F0502020204030204" pitchFamily="34" charset="0"/>
              </a:rPr>
              <a:t>Superficie de la ubicación donde se realizó la firma. </a:t>
            </a:r>
          </a:p>
          <a:p>
            <a:pPr marL="285750" indent="-285750">
              <a:lnSpc>
                <a:spcPct val="110000"/>
              </a:lnSpc>
              <a:spcBef>
                <a:spcPts val="0"/>
              </a:spcBef>
            </a:pPr>
            <a:r>
              <a:rPr lang="es-ES" sz="1800" dirty="0">
                <a:effectLst/>
                <a:latin typeface="Calibri" panose="020F0502020204030204" pitchFamily="34" charset="0"/>
                <a:ea typeface="Calibri" panose="020F0502020204030204" pitchFamily="34" charset="0"/>
              </a:rPr>
              <a:t>Y cualquier otra discrepancia notable</a:t>
            </a:r>
            <a:endParaRPr lang="en-US" dirty="0"/>
          </a:p>
        </p:txBody>
      </p:sp>
      <p:pic>
        <p:nvPicPr>
          <p:cNvPr id="5" name="Picture 2" descr="Signature Verification Services at Rs 14000/unit | documents reviewing  service, डॉक्यूमेंट वेरिफिकेशन सर्विस | signature verification - Forensic  Detectives , New Delhi | ID: 21148718373">
            <a:extLst>
              <a:ext uri="{FF2B5EF4-FFF2-40B4-BE49-F238E27FC236}">
                <a16:creationId xmlns:a16="http://schemas.microsoft.com/office/drawing/2014/main" id="{FA1883C3-9AEF-439D-9EC8-D9D7A28747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9461" y="1935663"/>
            <a:ext cx="2960370" cy="2445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66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938F4-3E69-4F4C-94C4-59F20860A924}"/>
              </a:ext>
            </a:extLst>
          </p:cNvPr>
          <p:cNvSpPr>
            <a:spLocks noGrp="1"/>
          </p:cNvSpPr>
          <p:nvPr>
            <p:ph type="title"/>
          </p:nvPr>
        </p:nvSpPr>
        <p:spPr/>
        <p:txBody>
          <a:bodyPr/>
          <a:lstStyle/>
          <a:p>
            <a:r>
              <a:rPr lang="x-none" dirty="0">
                <a:latin typeface="Calibri" panose="020F0502020204030204" pitchFamily="34" charset="0"/>
                <a:cs typeface="Calibri" panose="020F0502020204030204" pitchFamily="34" charset="0"/>
              </a:rPr>
              <a:t>Si se reta su firma</a:t>
            </a:r>
          </a:p>
        </p:txBody>
      </p:sp>
      <p:sp>
        <p:nvSpPr>
          <p:cNvPr id="3" name="Content Placeholder 2">
            <a:extLst>
              <a:ext uri="{FF2B5EF4-FFF2-40B4-BE49-F238E27FC236}">
                <a16:creationId xmlns:a16="http://schemas.microsoft.com/office/drawing/2014/main" id="{04A14462-286B-4FDE-AE33-C9D2A88048E6}"/>
              </a:ext>
            </a:extLst>
          </p:cNvPr>
          <p:cNvSpPr>
            <a:spLocks noGrp="1"/>
          </p:cNvSpPr>
          <p:nvPr>
            <p:ph idx="1"/>
          </p:nvPr>
        </p:nvSpPr>
        <p:spPr>
          <a:xfrm>
            <a:off x="1341120" y="1572768"/>
            <a:ext cx="6175416" cy="4599432"/>
          </a:xfrm>
        </p:spPr>
        <p:txBody>
          <a:bodyPr>
            <a:normAutofit fontScale="85000" lnSpcReduction="20000"/>
          </a:bodyPr>
          <a:lstStyle/>
          <a:p>
            <a:pPr marL="285750" marR="0" indent="-285750">
              <a:lnSpc>
                <a:spcPct val="107000"/>
              </a:lnSpc>
              <a:spcBef>
                <a:spcPts val="0"/>
              </a:spcBef>
              <a:spcAft>
                <a:spcPts val="600"/>
              </a:spcAft>
            </a:pPr>
            <a:r>
              <a:rPr lang="es-E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 su firma no se compara, un segundo funcionario electoral la inspeccionará.  </a:t>
            </a:r>
          </a:p>
          <a:p>
            <a:pPr marL="285750" marR="0" indent="-285750">
              <a:lnSpc>
                <a:spcPct val="107000"/>
              </a:lnSpc>
              <a:spcBef>
                <a:spcPts val="0"/>
              </a:spcBef>
              <a:spcAft>
                <a:spcPts val="600"/>
              </a:spcAft>
            </a:pPr>
            <a:r>
              <a:rPr lang="es-E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 no creen que se compara, la secretaria del Condado o la subsecretaria del Condado determinarán si su boleta debe ser impugnada debido a una firma que no se compare.  </a:t>
            </a:r>
          </a:p>
          <a:p>
            <a:pPr marL="285750" marR="0" indent="-285750">
              <a:lnSpc>
                <a:spcPct val="107000"/>
              </a:lnSpc>
              <a:spcBef>
                <a:spcPts val="0"/>
              </a:spcBef>
              <a:spcAft>
                <a:spcPts val="600"/>
              </a:spcAft>
            </a:pPr>
            <a:r>
              <a:rPr lang="es-E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 su boleta es impugnada, se le contactará usando la información que proporcionó en el sobre de la boleta. Si no puede ser contactado por teléfono o correo electrónico, le enviaremos una carta con una Declaración de Verificación de Firma para que pueda resolver su firma.  </a:t>
            </a:r>
          </a:p>
          <a:p>
            <a:pPr marL="285750" marR="0" indent="-285750">
              <a:lnSpc>
                <a:spcPct val="107000"/>
              </a:lnSpc>
              <a:spcBef>
                <a:spcPts val="0"/>
              </a:spcBef>
              <a:spcAft>
                <a:spcPts val="600"/>
              </a:spcAft>
            </a:pPr>
            <a:r>
              <a:rPr lang="es-E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 Declaración de Verificación de Firma puede ser devuelta al funcionario electoral del condado por correo, FAX, correo electrónico, entregada en persona o entregada en un </a:t>
            </a:r>
            <a:r>
              <a:rPr lang="es-ES" dirty="0">
                <a:solidFill>
                  <a:srgbClr val="000000"/>
                </a:solidFill>
                <a:latin typeface="Calibri" panose="020F0502020204030204" pitchFamily="34" charset="0"/>
                <a:ea typeface="Times New Roman" panose="02020603050405020304" pitchFamily="18" charset="0"/>
                <a:cs typeface="Calibri" panose="020F0502020204030204" pitchFamily="34" charset="0"/>
              </a:rPr>
              <a:t>lugar o buzón de votación si </a:t>
            </a:r>
            <a:r>
              <a:rPr lang="es-E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nos hemos puesto en contacto con usted antes del día de la elección.  </a:t>
            </a:r>
          </a:p>
          <a:p>
            <a:pPr marL="285750" marR="0" indent="-285750">
              <a:lnSpc>
                <a:spcPct val="107000"/>
              </a:lnSpc>
              <a:spcBef>
                <a:spcPts val="0"/>
              </a:spcBef>
              <a:spcAft>
                <a:spcPts val="600"/>
              </a:spcAft>
            </a:pPr>
            <a:r>
              <a:rPr lang="es-E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 Declaración de Verificación de Firma debe ser recibida por el funcionario electoral antes del domingo 29 de noviembre.</a:t>
            </a:r>
            <a:endParaRPr lang="en-US" dirty="0"/>
          </a:p>
        </p:txBody>
      </p:sp>
      <p:pic>
        <p:nvPicPr>
          <p:cNvPr id="5" name="Picture 4">
            <a:extLst>
              <a:ext uri="{FF2B5EF4-FFF2-40B4-BE49-F238E27FC236}">
                <a16:creationId xmlns:a16="http://schemas.microsoft.com/office/drawing/2014/main" id="{A5E4D1F3-A57D-4DC2-83DA-01C0FBB5AE00}"/>
              </a:ext>
            </a:extLst>
          </p:cNvPr>
          <p:cNvPicPr>
            <a:picLocks noChangeAspect="1"/>
          </p:cNvPicPr>
          <p:nvPr/>
        </p:nvPicPr>
        <p:blipFill>
          <a:blip r:embed="rId2"/>
          <a:srcRect/>
          <a:stretch/>
        </p:blipFill>
        <p:spPr>
          <a:xfrm>
            <a:off x="7784722" y="1008905"/>
            <a:ext cx="3408697" cy="4446126"/>
          </a:xfrm>
          <a:prstGeom prst="rect">
            <a:avLst/>
          </a:prstGeom>
        </p:spPr>
      </p:pic>
    </p:spTree>
    <p:extLst>
      <p:ext uri="{BB962C8B-B14F-4D97-AF65-F5344CB8AC3E}">
        <p14:creationId xmlns:p14="http://schemas.microsoft.com/office/powerpoint/2010/main" val="3113048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5062C-3883-478D-B6E6-F3B7AAB94A9C}"/>
              </a:ext>
            </a:extLst>
          </p:cNvPr>
          <p:cNvSpPr>
            <a:spLocks noGrp="1"/>
          </p:cNvSpPr>
          <p:nvPr>
            <p:ph type="title"/>
          </p:nvPr>
        </p:nvSpPr>
        <p:spPr/>
        <p:txBody>
          <a:bodyPr>
            <a:normAutofit fontScale="90000"/>
          </a:bodyPr>
          <a:lstStyle/>
          <a:p>
            <a:r>
              <a:rPr lang="es-ES" dirty="0">
                <a:latin typeface="Calibri" panose="020F0502020204030204" pitchFamily="34" charset="0"/>
                <a:cs typeface="Calibri" panose="020F0502020204030204" pitchFamily="34" charset="0"/>
              </a:rPr>
              <a:t>Cambios para las elecciones del 3 de noviembre</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E22E1A0-9D12-40BD-A555-4D824EB3E334}"/>
              </a:ext>
            </a:extLst>
          </p:cNvPr>
          <p:cNvSpPr>
            <a:spLocks noGrp="1"/>
          </p:cNvSpPr>
          <p:nvPr>
            <p:ph idx="1"/>
          </p:nvPr>
        </p:nvSpPr>
        <p:spPr/>
        <p:txBody>
          <a:bodyPr/>
          <a:lstStyle/>
          <a:p>
            <a:r>
              <a:rPr lang="es-ES" dirty="0">
                <a:latin typeface="Calibri" panose="020F0502020204030204" pitchFamily="34" charset="0"/>
                <a:cs typeface="Calibri" panose="020F0502020204030204" pitchFamily="34" charset="0"/>
              </a:rPr>
              <a:t>Las boletas se enviarán por correo a todos los votantes registrados activos antes de 5 de octubre.</a:t>
            </a:r>
          </a:p>
          <a:p>
            <a:r>
              <a:rPr lang="es-ES" dirty="0">
                <a:latin typeface="Calibri" panose="020F0502020204030204" pitchFamily="34" charset="0"/>
                <a:cs typeface="Calibri" panose="020F0502020204030204" pitchFamily="34" charset="0"/>
              </a:rPr>
              <a:t>Votar por correo </a:t>
            </a:r>
            <a:r>
              <a:rPr lang="es-ES" b="1" dirty="0">
                <a:latin typeface="Calibri" panose="020F0502020204030204" pitchFamily="34" charset="0"/>
                <a:cs typeface="Calibri" panose="020F0502020204030204" pitchFamily="34" charset="0"/>
              </a:rPr>
              <a:t>es seguro</a:t>
            </a:r>
            <a:r>
              <a:rPr lang="es-ES" dirty="0">
                <a:latin typeface="Calibri" panose="020F0502020204030204" pitchFamily="34" charset="0"/>
                <a:cs typeface="Calibri" panose="020F0502020204030204" pitchFamily="34" charset="0"/>
              </a:rPr>
              <a:t>.</a:t>
            </a:r>
          </a:p>
          <a:p>
            <a:r>
              <a:rPr lang="es-ES" dirty="0">
                <a:latin typeface="Calibri" panose="020F0502020204030204" pitchFamily="34" charset="0"/>
                <a:cs typeface="Calibri" panose="020F0502020204030204" pitchFamily="34" charset="0"/>
              </a:rPr>
              <a:t>No tendremos nuestros lugares de votación tradicionales.</a:t>
            </a:r>
          </a:p>
          <a:p>
            <a:r>
              <a:rPr lang="es-ES" dirty="0">
                <a:latin typeface="Calibri" panose="020F0502020204030204" pitchFamily="34" charset="0"/>
                <a:cs typeface="Calibri" panose="020F0502020204030204" pitchFamily="34" charset="0"/>
              </a:rPr>
              <a:t>Tendremos opciones de votación en persona para los votantes.</a:t>
            </a:r>
          </a:p>
          <a:p>
            <a:r>
              <a:rPr lang="es-ES" dirty="0">
                <a:latin typeface="Calibri" panose="020F0502020204030204" pitchFamily="34" charset="0"/>
                <a:cs typeface="Calibri" panose="020F0502020204030204" pitchFamily="34" charset="0"/>
              </a:rPr>
              <a:t>Todos los lugares de votación seguirán las pautas de salud pública: uso de mascarillas, desinfección de superficies, desinfectante de manos, distancia física, pantallas protectoras contra estornudos y lavado frecuente de manos.</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908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8F952-2D03-4112-9D41-15F79B7E07AB}"/>
              </a:ext>
            </a:extLst>
          </p:cNvPr>
          <p:cNvSpPr>
            <a:spLocks noGrp="1"/>
          </p:cNvSpPr>
          <p:nvPr>
            <p:ph type="title"/>
          </p:nvPr>
        </p:nvSpPr>
        <p:spPr>
          <a:xfrm>
            <a:off x="1341120" y="265176"/>
            <a:ext cx="9509759" cy="877824"/>
          </a:xfrm>
        </p:spPr>
        <p:txBody>
          <a:bodyPr/>
          <a:lstStyle/>
          <a:p>
            <a:r>
              <a:rPr lang="x-none" dirty="0">
                <a:latin typeface="Calibri" panose="020F0502020204030204" pitchFamily="34" charset="0"/>
                <a:cs typeface="Calibri" panose="020F0502020204030204" pitchFamily="34" charset="0"/>
              </a:rPr>
              <a:t>Si se le olvida firmar el sobre de la boleta</a:t>
            </a:r>
            <a:r>
              <a:rPr lang="x-none" dirty="0"/>
              <a:t>	</a:t>
            </a:r>
          </a:p>
        </p:txBody>
      </p:sp>
      <p:sp>
        <p:nvSpPr>
          <p:cNvPr id="3" name="Content Placeholder 2">
            <a:extLst>
              <a:ext uri="{FF2B5EF4-FFF2-40B4-BE49-F238E27FC236}">
                <a16:creationId xmlns:a16="http://schemas.microsoft.com/office/drawing/2014/main" id="{D746A76B-CBAB-49CC-B56B-DCA7314603CD}"/>
              </a:ext>
            </a:extLst>
          </p:cNvPr>
          <p:cNvSpPr>
            <a:spLocks noGrp="1"/>
          </p:cNvSpPr>
          <p:nvPr>
            <p:ph idx="1"/>
          </p:nvPr>
        </p:nvSpPr>
        <p:spPr>
          <a:xfrm>
            <a:off x="1341120" y="1572768"/>
            <a:ext cx="4053001" cy="4142232"/>
          </a:xfrm>
        </p:spPr>
        <p:txBody>
          <a:bodyPr/>
          <a:lstStyle/>
          <a:p>
            <a:r>
              <a:rPr lang="es-ES" dirty="0">
                <a:latin typeface="Calibri" panose="020F0502020204030204" pitchFamily="34" charset="0"/>
                <a:cs typeface="Calibri" panose="020F0502020204030204" pitchFamily="34" charset="0"/>
              </a:rPr>
              <a:t>Nos pondremos en contacto con usted y le pediremos que complete la Declaración del Sobre de la Boleta sin Firmar para que podamos recoger su firma y contar su boleta.</a:t>
            </a:r>
          </a:p>
          <a:p>
            <a:r>
              <a:rPr lang="es-ES" dirty="0">
                <a:latin typeface="Calibri" panose="020F0502020204030204" pitchFamily="34" charset="0"/>
                <a:cs typeface="Calibri" panose="020F0502020204030204" pitchFamily="34" charset="0"/>
              </a:rPr>
              <a:t> La fecha de entrega es antes o domingo 29 de noviembre.</a:t>
            </a:r>
            <a:endParaRPr lang="en-US"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13A6A5B-B29F-4C24-BBF8-94CE0DD3EC1D}"/>
              </a:ext>
            </a:extLst>
          </p:cNvPr>
          <p:cNvPicPr>
            <a:picLocks noChangeAspect="1"/>
          </p:cNvPicPr>
          <p:nvPr/>
        </p:nvPicPr>
        <p:blipFill>
          <a:blip r:embed="rId2"/>
          <a:srcRect/>
          <a:stretch/>
        </p:blipFill>
        <p:spPr>
          <a:xfrm>
            <a:off x="6149077" y="1296870"/>
            <a:ext cx="3289570" cy="4264259"/>
          </a:xfrm>
          <a:prstGeom prst="rect">
            <a:avLst/>
          </a:prstGeom>
        </p:spPr>
      </p:pic>
    </p:spTree>
    <p:extLst>
      <p:ext uri="{BB962C8B-B14F-4D97-AF65-F5344CB8AC3E}">
        <p14:creationId xmlns:p14="http://schemas.microsoft.com/office/powerpoint/2010/main" val="30758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4E54A-7ECC-461F-80E8-90B354BABC68}"/>
              </a:ext>
            </a:extLst>
          </p:cNvPr>
          <p:cNvSpPr>
            <a:spLocks noGrp="1"/>
          </p:cNvSpPr>
          <p:nvPr>
            <p:ph type="title"/>
          </p:nvPr>
        </p:nvSpPr>
        <p:spPr/>
        <p:txBody>
          <a:bodyPr/>
          <a:lstStyle/>
          <a:p>
            <a:r>
              <a:rPr lang="x-none" sz="4000" dirty="0">
                <a:solidFill>
                  <a:schemeClr val="accent2">
                    <a:lumMod val="75000"/>
                  </a:schemeClr>
                </a:solidFill>
                <a:latin typeface="Calibri" panose="020F0502020204030204" pitchFamily="34" charset="0"/>
                <a:ea typeface="Times New Roman" panose="02020603050405020304" pitchFamily="18" charset="0"/>
                <a:cs typeface="Calibri" panose="020F0502020204030204" pitchFamily="34" charset="0"/>
              </a:rPr>
              <a:t>No campaña </a:t>
            </a:r>
            <a:endParaRPr lang="en-US" sz="4000" dirty="0">
              <a:solidFill>
                <a:schemeClr val="accent2">
                  <a:lumMod val="75000"/>
                </a:schemeClr>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Content Placeholder 2">
            <a:extLst>
              <a:ext uri="{FF2B5EF4-FFF2-40B4-BE49-F238E27FC236}">
                <a16:creationId xmlns:a16="http://schemas.microsoft.com/office/drawing/2014/main" id="{404338B4-E96B-4C57-B764-ABAF2CFF347C}"/>
              </a:ext>
            </a:extLst>
          </p:cNvPr>
          <p:cNvSpPr>
            <a:spLocks noGrp="1"/>
          </p:cNvSpPr>
          <p:nvPr>
            <p:ph idx="1"/>
          </p:nvPr>
        </p:nvSpPr>
        <p:spPr>
          <a:xfrm>
            <a:off x="4986685" y="1589546"/>
            <a:ext cx="5327009" cy="3104495"/>
          </a:xfrm>
        </p:spPr>
        <p:txBody>
          <a:bodyPr/>
          <a:lstStyle/>
          <a:p>
            <a:pPr marL="285750" indent="-285750">
              <a:lnSpc>
                <a:spcPct val="107000"/>
              </a:lnSpc>
              <a:spcBef>
                <a:spcPts val="0"/>
              </a:spcBef>
              <a:spcAft>
                <a:spcPts val="600"/>
              </a:spcAft>
            </a:pPr>
            <a:r>
              <a:rPr lang="es-E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Nadie puede solicitar el voto por correspondencia de un votante, o hacer campaña, mientras esté en la residencia o en presencia inmediata del votante, y durante el tiempo que sabe que el votante está votando en su casa. </a:t>
            </a:r>
            <a:endParaRPr lang="es-ES" sz="1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107000"/>
              </a:lnSpc>
              <a:spcBef>
                <a:spcPts val="0"/>
              </a:spcBef>
              <a:spcAft>
                <a:spcPts val="600"/>
              </a:spcAft>
            </a:pPr>
            <a:r>
              <a:rPr lang="es-E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Cualquier persona que a sabiendas viole esta sección es culpable de un delito menor.</a:t>
            </a: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1026" name="Picture 2" descr="No Electioneering Yard Sign">
            <a:extLst>
              <a:ext uri="{FF2B5EF4-FFF2-40B4-BE49-F238E27FC236}">
                <a16:creationId xmlns:a16="http://schemas.microsoft.com/office/drawing/2014/main" id="{41FC8BDE-C8E2-4961-82E8-AE80DC4F50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308" y="1589546"/>
            <a:ext cx="3028994" cy="3028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80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4B0D5-CF83-41ED-827A-F287019F4213}"/>
              </a:ext>
            </a:extLst>
          </p:cNvPr>
          <p:cNvSpPr>
            <a:spLocks noGrp="1"/>
          </p:cNvSpPr>
          <p:nvPr>
            <p:ph type="title"/>
          </p:nvPr>
        </p:nvSpPr>
        <p:spPr>
          <a:xfrm>
            <a:off x="1341120" y="265176"/>
            <a:ext cx="9509759" cy="980590"/>
          </a:xfrm>
        </p:spPr>
        <p:txBody>
          <a:bodyPr/>
          <a:lstStyle/>
          <a:p>
            <a:r>
              <a:rPr lang="x-none" dirty="0">
                <a:latin typeface="Calibri" panose="020F0502020204030204" pitchFamily="34" charset="0"/>
                <a:cs typeface="Calibri" panose="020F0502020204030204" pitchFamily="34" charset="0"/>
              </a:rPr>
              <a:t>No deje que un extraño entregue su boleta</a:t>
            </a:r>
          </a:p>
        </p:txBody>
      </p:sp>
      <p:sp>
        <p:nvSpPr>
          <p:cNvPr id="3" name="Content Placeholder 2">
            <a:extLst>
              <a:ext uri="{FF2B5EF4-FFF2-40B4-BE49-F238E27FC236}">
                <a16:creationId xmlns:a16="http://schemas.microsoft.com/office/drawing/2014/main" id="{62D87D29-03A2-4760-80BC-70E58D6AD217}"/>
              </a:ext>
            </a:extLst>
          </p:cNvPr>
          <p:cNvSpPr>
            <a:spLocks noGrp="1"/>
          </p:cNvSpPr>
          <p:nvPr>
            <p:ph idx="1"/>
          </p:nvPr>
        </p:nvSpPr>
        <p:spPr>
          <a:xfrm>
            <a:off x="1451296" y="1357883"/>
            <a:ext cx="5150840" cy="4254351"/>
          </a:xfrm>
        </p:spPr>
        <p:txBody>
          <a:bodyPr>
            <a:normAutofit fontScale="77500" lnSpcReduction="20000"/>
          </a:bodyPr>
          <a:lstStyle/>
          <a:p>
            <a:pPr marL="285750" indent="-285750">
              <a:lnSpc>
                <a:spcPct val="130000"/>
              </a:lnSpc>
              <a:spcBef>
                <a:spcPts val="0"/>
              </a:spcBef>
              <a:spcAft>
                <a:spcPts val="600"/>
              </a:spcAft>
            </a:pPr>
            <a:r>
              <a:rPr lang="es-E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 han planteado preocupaciones sobre la recolección de papeletas por terceros. California cambió la ley de devolución de papeletas en 2016 para permitir que cualquier persona devolviera una boleta para un votante. La persona que devuelve la boleta debe imprimir su nombre, firmar su nombre y proporcionar su relación con el elector en el exterior del sobre. La ley solía exigir que el tercero fuera un pariente, miembro del hogar o el cuidador del votante.  </a:t>
            </a:r>
          </a:p>
          <a:p>
            <a:pPr marL="285750" indent="-285750">
              <a:lnSpc>
                <a:spcPct val="130000"/>
              </a:lnSpc>
              <a:spcBef>
                <a:spcPts val="0"/>
              </a:spcBef>
              <a:spcAft>
                <a:spcPts val="600"/>
              </a:spcAft>
            </a:pPr>
            <a:r>
              <a:rPr lang="es-E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 un elector no puede devolver su boleta sin ayuda, se le alienta a pedir la ayuda de alguien que conozca y en quien confíe. Si no tienen a nadie disponible, pueden llamar a nuestra oficina al 831-454-2060 y enviaremos un funcionario electoral para recoger la boleta.</a:t>
            </a:r>
          </a:p>
          <a:p>
            <a:pPr marL="285750" indent="-285750">
              <a:lnSpc>
                <a:spcPct val="130000"/>
              </a:lnSpc>
              <a:spcBef>
                <a:spcPts val="0"/>
              </a:spcBef>
              <a:spcAft>
                <a:spcPts val="600"/>
              </a:spcAft>
            </a:pPr>
            <a:r>
              <a:rPr lang="es-E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En mi experiencia, no he visto ningún abuso de esta ley ampliada en el condado de Santa Cruz.</a:t>
            </a:r>
            <a:endParaRPr lang="en-US" dirty="0"/>
          </a:p>
        </p:txBody>
      </p:sp>
      <p:pic>
        <p:nvPicPr>
          <p:cNvPr id="5" name="Picture 4">
            <a:extLst>
              <a:ext uri="{FF2B5EF4-FFF2-40B4-BE49-F238E27FC236}">
                <a16:creationId xmlns:a16="http://schemas.microsoft.com/office/drawing/2014/main" id="{7B906048-CED0-4022-84D8-C76898D3FF43}"/>
              </a:ext>
            </a:extLst>
          </p:cNvPr>
          <p:cNvPicPr>
            <a:picLocks noChangeAspect="1"/>
          </p:cNvPicPr>
          <p:nvPr/>
        </p:nvPicPr>
        <p:blipFill>
          <a:blip r:embed="rId2"/>
          <a:srcRect/>
          <a:stretch/>
        </p:blipFill>
        <p:spPr>
          <a:xfrm>
            <a:off x="7062411" y="1423156"/>
            <a:ext cx="3860683" cy="3860683"/>
          </a:xfrm>
          <a:prstGeom prst="rect">
            <a:avLst/>
          </a:prstGeom>
        </p:spPr>
      </p:pic>
    </p:spTree>
    <p:extLst>
      <p:ext uri="{BB962C8B-B14F-4D97-AF65-F5344CB8AC3E}">
        <p14:creationId xmlns:p14="http://schemas.microsoft.com/office/powerpoint/2010/main" val="214551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AB163-D56F-4211-B914-7610CB40B1E9}"/>
              </a:ext>
            </a:extLst>
          </p:cNvPr>
          <p:cNvSpPr>
            <a:spLocks noGrp="1"/>
          </p:cNvSpPr>
          <p:nvPr>
            <p:ph type="title"/>
          </p:nvPr>
        </p:nvSpPr>
        <p:spPr/>
        <p:txBody>
          <a:bodyPr>
            <a:normAutofit/>
          </a:bodyPr>
          <a:lstStyle/>
          <a:p>
            <a:r>
              <a:rPr lang="x-none" dirty="0">
                <a:latin typeface="Calibri" panose="020F0502020204030204" pitchFamily="34" charset="0"/>
                <a:cs typeface="Calibri" panose="020F0502020204030204" pitchFamily="34" charset="0"/>
              </a:rPr>
              <a:t>¿Qué con el fraude por el votante?</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D541E27-DB0F-4DC2-9622-337274F237A1}"/>
              </a:ext>
            </a:extLst>
          </p:cNvPr>
          <p:cNvSpPr>
            <a:spLocks noGrp="1"/>
          </p:cNvSpPr>
          <p:nvPr>
            <p:ph idx="1"/>
          </p:nvPr>
        </p:nvSpPr>
        <p:spPr>
          <a:xfrm>
            <a:off x="1341120" y="1572767"/>
            <a:ext cx="9509760" cy="4685157"/>
          </a:xfrm>
        </p:spPr>
        <p:txBody>
          <a:bodyPr>
            <a:normAutofit fontScale="92500" lnSpcReduction="20000"/>
          </a:bodyPr>
          <a:lstStyle/>
          <a:p>
            <a:pPr marL="285750" indent="-285750">
              <a:lnSpc>
                <a:spcPct val="107000"/>
              </a:lnSpc>
              <a:spcBef>
                <a:spcPts val="0"/>
              </a:spcBef>
              <a:spcAft>
                <a:spcPts val="600"/>
              </a:spcAft>
            </a:pPr>
            <a:r>
              <a:rPr lang="x-none"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 un análisis del Washington Post de los datos recopilados por tres estados de voto por correo con la ayuda del Centro de Información de Registro Electrónico (ERIC) sin fines de lucro encontró que los funcionarios identificaron sólo 372 posibles casos de doble votación o votación en nombre de personas fallecidas de alrededor de 14.6 millones de votos emitidos por correo en las elecciones generales de 2016 y 2018, o 0.0025%. </a:t>
            </a:r>
          </a:p>
          <a:p>
            <a:pPr marL="285750" indent="-285750">
              <a:lnSpc>
                <a:spcPct val="107000"/>
              </a:lnSpc>
              <a:spcBef>
                <a:spcPts val="0"/>
              </a:spcBef>
              <a:spcAft>
                <a:spcPts val="600"/>
              </a:spcAft>
            </a:pPr>
            <a:r>
              <a:rPr lang="x-none"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 </a:t>
            </a:r>
            <a:r>
              <a:rPr lang="x-none"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Heritage</a:t>
            </a:r>
            <a:r>
              <a:rPr lang="x-none"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x-none"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Foundation</a:t>
            </a:r>
            <a:r>
              <a:rPr lang="x-none"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mantiene una base de datos de todos los casos recientes de fraude electoral registrados y encontró sólo 204 casos reportados que involucran el uso fraudulento de papeletas de voto por correo en los últimos 20 años, solo 143 resultaron en sanciones. </a:t>
            </a:r>
          </a:p>
          <a:p>
            <a:pPr marL="285750" indent="-285750">
              <a:lnSpc>
                <a:spcPct val="107000"/>
              </a:lnSpc>
              <a:spcBef>
                <a:spcPts val="0"/>
              </a:spcBef>
              <a:spcAft>
                <a:spcPts val="600"/>
              </a:spcAft>
            </a:pPr>
            <a:r>
              <a:rPr lang="x-none"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Eso significa que en las últimas dos décadas, alrededor del 0,00006% del total de votos por correo emitidos fueron fraudulentos. </a:t>
            </a:r>
          </a:p>
          <a:p>
            <a:pPr marL="285750" indent="-285750">
              <a:lnSpc>
                <a:spcPct val="107000"/>
              </a:lnSpc>
              <a:spcBef>
                <a:spcPts val="0"/>
              </a:spcBef>
              <a:spcAft>
                <a:spcPts val="600"/>
              </a:spcAft>
            </a:pPr>
            <a:r>
              <a:rPr lang="x-none"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 el condado de Santa Cruz, desde 1993 ha habido 1 caso de fraude electoral en el que el propietario votó y devolvió una boleta por un inquilino. Detectamos el incidente durante nuestros trámites normales de verificación de firmas.  </a:t>
            </a:r>
          </a:p>
          <a:p>
            <a:pPr marL="285750" indent="-285750">
              <a:lnSpc>
                <a:spcPct val="107000"/>
              </a:lnSpc>
              <a:spcBef>
                <a:spcPts val="0"/>
              </a:spcBef>
              <a:spcAft>
                <a:spcPts val="600"/>
              </a:spcAft>
            </a:pPr>
            <a:r>
              <a:rPr lang="x-none"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 mayoría de los casos son personas culpables de "exceso de ayuda". Los cónyuges firmando por el otro. </a:t>
            </a:r>
            <a:r>
              <a:rPr lang="x-none"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Padres firmando por sus hijos.</a:t>
            </a:r>
          </a:p>
          <a:p>
            <a:pPr marL="0" indent="0">
              <a:lnSpc>
                <a:spcPct val="107000"/>
              </a:lnSpc>
              <a:spcBef>
                <a:spcPts val="0"/>
              </a:spcBef>
              <a:spcAft>
                <a:spcPts val="600"/>
              </a:spcAft>
              <a:buNone/>
            </a:pPr>
            <a:endParaRPr lang="x-non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Bef>
                <a:spcPts val="0"/>
              </a:spcBef>
              <a:spcAft>
                <a:spcPts val="600"/>
              </a:spcAft>
              <a:buNone/>
            </a:pPr>
            <a:r>
              <a:rPr lang="x-none" sz="1800" dirty="0">
                <a:solidFill>
                  <a:srgbClr val="000000"/>
                </a:solidFill>
                <a:latin typeface="Calibri" panose="020F0502020204030204" pitchFamily="34" charset="0"/>
                <a:ea typeface="Calibri" panose="020F0502020204030204" pitchFamily="34" charset="0"/>
                <a:cs typeface="Calibri" panose="020F0502020204030204" pitchFamily="34" charset="0"/>
              </a:rPr>
              <a:t>!En conclusión. Es su balota. Firme con su propia letra!</a:t>
            </a:r>
            <a:endParaRPr lang="x-non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6598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29D5-F80A-41C0-AC51-B596869CF6D0}"/>
              </a:ext>
            </a:extLst>
          </p:cNvPr>
          <p:cNvSpPr>
            <a:spLocks noGrp="1"/>
          </p:cNvSpPr>
          <p:nvPr>
            <p:ph type="title"/>
          </p:nvPr>
        </p:nvSpPr>
        <p:spPr/>
        <p:txBody>
          <a:bodyPr/>
          <a:lstStyle/>
          <a:p>
            <a:r>
              <a:rPr lang="x-none" dirty="0">
                <a:latin typeface="Calibri" panose="020F0502020204030204" pitchFamily="34" charset="0"/>
                <a:cs typeface="Calibri" panose="020F0502020204030204" pitchFamily="34" charset="0"/>
              </a:rPr>
              <a:t>!Si ve algo, diga algo!</a:t>
            </a:r>
          </a:p>
        </p:txBody>
      </p:sp>
      <p:sp>
        <p:nvSpPr>
          <p:cNvPr id="3" name="Content Placeholder 2">
            <a:extLst>
              <a:ext uri="{FF2B5EF4-FFF2-40B4-BE49-F238E27FC236}">
                <a16:creationId xmlns:a16="http://schemas.microsoft.com/office/drawing/2014/main" id="{A0B648F7-E051-4282-B88C-5D8352E832A6}"/>
              </a:ext>
            </a:extLst>
          </p:cNvPr>
          <p:cNvSpPr>
            <a:spLocks noGrp="1"/>
          </p:cNvSpPr>
          <p:nvPr>
            <p:ph idx="1"/>
          </p:nvPr>
        </p:nvSpPr>
        <p:spPr/>
        <p:txBody>
          <a:bodyPr/>
          <a:lstStyle/>
          <a:p>
            <a:r>
              <a:rPr lang="x-none" dirty="0">
                <a:latin typeface="Calibri" panose="020F0502020204030204" pitchFamily="34" charset="0"/>
                <a:cs typeface="Calibri" panose="020F0502020204030204" pitchFamily="34" charset="0"/>
              </a:rPr>
              <a:t>Si sospecha de fraude electoral, comuníquese con el secretario de Estado. Tienen un formulario de queja publicado en línea en </a:t>
            </a:r>
            <a:r>
              <a:rPr lang="x-none" b="1" dirty="0">
                <a:latin typeface="Calibri" panose="020F0502020204030204" pitchFamily="34" charset="0"/>
                <a:cs typeface="Calibri" panose="020F0502020204030204" pitchFamily="34" charset="0"/>
              </a:rPr>
              <a:t>https://www.sos.ca.gov/elections/publications-and-resources/voter-complaint/</a:t>
            </a:r>
          </a:p>
          <a:p>
            <a:r>
              <a:rPr lang="x-none" dirty="0">
                <a:latin typeface="Calibri" panose="020F0502020204030204" pitchFamily="34" charset="0"/>
                <a:cs typeface="Calibri" panose="020F0502020204030204" pitchFamily="34" charset="0"/>
              </a:rPr>
              <a:t>También puede llamar al secretario de Estado a: </a:t>
            </a:r>
            <a:br>
              <a:rPr lang="x-none" dirty="0">
                <a:latin typeface="Calibri" panose="020F0502020204030204" pitchFamily="34" charset="0"/>
                <a:cs typeface="Calibri" panose="020F0502020204030204" pitchFamily="34" charset="0"/>
              </a:rPr>
            </a:br>
            <a:r>
              <a:rPr lang="x-none" dirty="0">
                <a:latin typeface="Calibri" panose="020F0502020204030204" pitchFamily="34" charset="0"/>
                <a:cs typeface="Calibri" panose="020F0502020204030204" pitchFamily="34" charset="0"/>
              </a:rPr>
              <a:t>Inglés: (916) 657-2166 ó (800) 345-VOTE (8683). </a:t>
            </a:r>
            <a:br>
              <a:rPr lang="x-none" dirty="0">
                <a:latin typeface="Calibri" panose="020F0502020204030204" pitchFamily="34" charset="0"/>
                <a:cs typeface="Calibri" panose="020F0502020204030204" pitchFamily="34" charset="0"/>
              </a:rPr>
            </a:br>
            <a:r>
              <a:rPr lang="x-none" dirty="0">
                <a:latin typeface="Calibri" panose="020F0502020204030204" pitchFamily="34" charset="0"/>
                <a:cs typeface="Calibri" panose="020F0502020204030204" pitchFamily="34" charset="0"/>
              </a:rPr>
              <a:t>Español: (800) 232-VOTA (8682)</a:t>
            </a:r>
          </a:p>
          <a:p>
            <a:r>
              <a:rPr lang="x-none" dirty="0">
                <a:latin typeface="Calibri" panose="020F0502020204030204" pitchFamily="34" charset="0"/>
                <a:cs typeface="Calibri" panose="020F0502020204030204" pitchFamily="34" charset="0"/>
              </a:rPr>
              <a:t>También puede comunicarse con la secretaria del Condado de Santa Cruz al 831-454-2060 o </a:t>
            </a:r>
            <a:r>
              <a:rPr lang="x-none" b="1" dirty="0">
                <a:latin typeface="Calibri" panose="020F0502020204030204" pitchFamily="34" charset="0"/>
                <a:cs typeface="Calibri" panose="020F0502020204030204" pitchFamily="34" charset="0"/>
              </a:rPr>
              <a:t>info@votescount.us</a:t>
            </a:r>
            <a:r>
              <a:rPr lang="x-none" dirty="0">
                <a:latin typeface="Calibri" panose="020F0502020204030204" pitchFamily="34" charset="0"/>
                <a:cs typeface="Calibri" panose="020F0502020204030204" pitchFamily="34" charset="0"/>
              </a:rPr>
              <a:t>. La secretaria del Condado no está autorizada a hacer investigaciones, por lo que la oficina remitirá el caso a la agencia local apropiada.</a:t>
            </a:r>
          </a:p>
        </p:txBody>
      </p:sp>
    </p:spTree>
    <p:extLst>
      <p:ext uri="{BB962C8B-B14F-4D97-AF65-F5344CB8AC3E}">
        <p14:creationId xmlns:p14="http://schemas.microsoft.com/office/powerpoint/2010/main" val="391059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2BFEC-AA75-4300-9E10-E8663D29036D}"/>
              </a:ext>
            </a:extLst>
          </p:cNvPr>
          <p:cNvSpPr>
            <a:spLocks noGrp="1"/>
          </p:cNvSpPr>
          <p:nvPr>
            <p:ph type="title"/>
          </p:nvPr>
        </p:nvSpPr>
        <p:spPr/>
        <p:txBody>
          <a:bodyPr/>
          <a:lstStyle/>
          <a:p>
            <a:r>
              <a:rPr lang="x-none" dirty="0">
                <a:latin typeface="Calibri" panose="020F0502020204030204" pitchFamily="34" charset="0"/>
                <a:cs typeface="Calibri" panose="020F0502020204030204" pitchFamily="34" charset="0"/>
              </a:rPr>
              <a:t>!Haga un plan para votar!</a:t>
            </a:r>
          </a:p>
        </p:txBody>
      </p:sp>
      <p:pic>
        <p:nvPicPr>
          <p:cNvPr id="5" name="Content Placeholder 4" descr="A screenshot of a cell phone&#10;&#10;Description automatically generated">
            <a:extLst>
              <a:ext uri="{FF2B5EF4-FFF2-40B4-BE49-F238E27FC236}">
                <a16:creationId xmlns:a16="http://schemas.microsoft.com/office/drawing/2014/main" id="{9FE27375-7F25-488D-B3F5-D201BE3CF38D}"/>
              </a:ext>
            </a:extLst>
          </p:cNvPr>
          <p:cNvPicPr>
            <a:picLocks noGrp="1" noChangeAspect="1"/>
          </p:cNvPicPr>
          <p:nvPr>
            <p:ph idx="1"/>
          </p:nvPr>
        </p:nvPicPr>
        <p:blipFill>
          <a:blip r:embed="rId2"/>
          <a:stretch>
            <a:fillRect/>
          </a:stretch>
        </p:blipFill>
        <p:spPr>
          <a:xfrm>
            <a:off x="1437355" y="1509205"/>
            <a:ext cx="4141787" cy="4141787"/>
          </a:xfrm>
        </p:spPr>
      </p:pic>
      <p:pic>
        <p:nvPicPr>
          <p:cNvPr id="7" name="Picture 6" descr="A screenshot of a cell phone&#10;&#10;Description automatically generated">
            <a:extLst>
              <a:ext uri="{FF2B5EF4-FFF2-40B4-BE49-F238E27FC236}">
                <a16:creationId xmlns:a16="http://schemas.microsoft.com/office/drawing/2014/main" id="{861D33DF-334F-4EFB-8956-8E4B447A9A30}"/>
              </a:ext>
            </a:extLst>
          </p:cNvPr>
          <p:cNvPicPr>
            <a:picLocks noChangeAspect="1"/>
          </p:cNvPicPr>
          <p:nvPr/>
        </p:nvPicPr>
        <p:blipFill>
          <a:blip r:embed="rId3"/>
          <a:stretch>
            <a:fillRect/>
          </a:stretch>
        </p:blipFill>
        <p:spPr>
          <a:xfrm>
            <a:off x="6087300" y="1509205"/>
            <a:ext cx="4141787" cy="4141787"/>
          </a:xfrm>
          <a:prstGeom prst="rect">
            <a:avLst/>
          </a:prstGeom>
        </p:spPr>
      </p:pic>
    </p:spTree>
    <p:extLst>
      <p:ext uri="{BB962C8B-B14F-4D97-AF65-F5344CB8AC3E}">
        <p14:creationId xmlns:p14="http://schemas.microsoft.com/office/powerpoint/2010/main" val="364202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57C30-D3D1-414D-A2F5-2213BFC08B53}"/>
              </a:ext>
            </a:extLst>
          </p:cNvPr>
          <p:cNvSpPr>
            <a:spLocks noGrp="1"/>
          </p:cNvSpPr>
          <p:nvPr>
            <p:ph type="title"/>
          </p:nvPr>
        </p:nvSpPr>
        <p:spPr>
          <a:xfrm>
            <a:off x="1341120" y="265176"/>
            <a:ext cx="10260330" cy="806387"/>
          </a:xfrm>
        </p:spPr>
        <p:txBody>
          <a:bodyPr>
            <a:normAutofit fontScale="90000"/>
          </a:bodyPr>
          <a:lstStyle/>
          <a:p>
            <a:r>
              <a:rPr lang="es-ES" dirty="0">
                <a:latin typeface="Calibri" panose="020F0502020204030204" pitchFamily="34" charset="0"/>
                <a:cs typeface="Calibri" panose="020F0502020204030204" pitchFamily="34" charset="0"/>
              </a:rPr>
              <a:t>¡</a:t>
            </a:r>
            <a:r>
              <a:rPr lang="x-none" dirty="0">
                <a:latin typeface="Calibri" panose="020F0502020204030204" pitchFamily="34" charset="0"/>
                <a:cs typeface="Calibri" panose="020F0502020204030204" pitchFamily="34" charset="0"/>
              </a:rPr>
              <a:t>Ayúdenos a correr la voz! </a:t>
            </a:r>
            <a:r>
              <a:rPr lang="es-ES" dirty="0">
                <a:latin typeface="Calibri" panose="020F0502020204030204" pitchFamily="34" charset="0"/>
                <a:cs typeface="Calibri" panose="020F0502020204030204" pitchFamily="34" charset="0"/>
              </a:rPr>
              <a:t>¡</a:t>
            </a:r>
            <a:r>
              <a:rPr lang="x-none" dirty="0">
                <a:latin typeface="Calibri" panose="020F0502020204030204" pitchFamily="34" charset="0"/>
                <a:cs typeface="Calibri" panose="020F0502020204030204" pitchFamily="34" charset="0"/>
              </a:rPr>
              <a:t>Sea un mensajero confiable!</a:t>
            </a:r>
          </a:p>
        </p:txBody>
      </p:sp>
      <p:sp>
        <p:nvSpPr>
          <p:cNvPr id="3" name="Content Placeholder 2">
            <a:extLst>
              <a:ext uri="{FF2B5EF4-FFF2-40B4-BE49-F238E27FC236}">
                <a16:creationId xmlns:a16="http://schemas.microsoft.com/office/drawing/2014/main" id="{3737173D-39D7-459E-8259-8B10B95CEF04}"/>
              </a:ext>
            </a:extLst>
          </p:cNvPr>
          <p:cNvSpPr>
            <a:spLocks noGrp="1"/>
          </p:cNvSpPr>
          <p:nvPr>
            <p:ph idx="1"/>
          </p:nvPr>
        </p:nvSpPr>
        <p:spPr/>
        <p:txBody>
          <a:bodyPr>
            <a:normAutofit lnSpcReduction="10000"/>
          </a:bodyPr>
          <a:lstStyle/>
          <a:p>
            <a:r>
              <a:rPr lang="es-ES" dirty="0">
                <a:latin typeface="Calibri" panose="020F0502020204030204" pitchFamily="34" charset="0"/>
                <a:cs typeface="Calibri" panose="020F0502020204030204" pitchFamily="34" charset="0"/>
              </a:rPr>
              <a:t>Las papeletas se enviarán por correo a todos los votantes registrados activos para el 5 de octubre. </a:t>
            </a:r>
          </a:p>
          <a:p>
            <a:r>
              <a:rPr lang="es-ES" dirty="0">
                <a:latin typeface="Calibri" panose="020F0502020204030204" pitchFamily="34" charset="0"/>
                <a:cs typeface="Calibri" panose="020F0502020204030204" pitchFamily="34" charset="0"/>
              </a:rPr>
              <a:t>Regístrese para votar en línea en </a:t>
            </a:r>
            <a:r>
              <a:rPr lang="es-ES" b="1" dirty="0">
                <a:latin typeface="Calibri" panose="020F0502020204030204" pitchFamily="34" charset="0"/>
                <a:cs typeface="Calibri" panose="020F0502020204030204" pitchFamily="34" charset="0"/>
              </a:rPr>
              <a:t>registertovote.ca.gov </a:t>
            </a:r>
          </a:p>
          <a:p>
            <a:r>
              <a:rPr lang="es-ES" dirty="0">
                <a:latin typeface="Calibri" panose="020F0502020204030204" pitchFamily="34" charset="0"/>
                <a:cs typeface="Calibri" panose="020F0502020204030204" pitchFamily="34" charset="0"/>
              </a:rPr>
              <a:t>Si no tiene una licencia de conducir o identificación de California, tendrá que imprimir, firmar y devolver su registro de elector. O recoja una credencial de elector en cualquier oficina de correos, biblioteca, ayuntamiento, elecciones del condado o podemos enviar por correo a los votantes una tarjeta. </a:t>
            </a:r>
          </a:p>
          <a:p>
            <a:r>
              <a:rPr lang="es-ES" dirty="0">
                <a:latin typeface="Calibri" panose="020F0502020204030204" pitchFamily="34" charset="0"/>
                <a:cs typeface="Calibri" panose="020F0502020204030204" pitchFamily="34" charset="0"/>
              </a:rPr>
              <a:t>La fecha límite para registrarse es el 19 de octubre. La inscripción en el mismo día está disponible para aquellos que no se inscribieron antes de la fecha límite.</a:t>
            </a:r>
          </a:p>
          <a:p>
            <a:r>
              <a:rPr lang="es-ES" dirty="0">
                <a:latin typeface="Calibri" panose="020F0502020204030204" pitchFamily="34" charset="0"/>
                <a:cs typeface="Calibri" panose="020F0502020204030204" pitchFamily="34" charset="0"/>
              </a:rPr>
              <a:t> Compruebe que la información de su elector esta correcta al voterstatus.ca.gov </a:t>
            </a:r>
          </a:p>
          <a:p>
            <a:r>
              <a:rPr lang="es-ES" dirty="0">
                <a:latin typeface="Calibri" panose="020F0502020204030204" pitchFamily="34" charset="0"/>
                <a:cs typeface="Calibri" panose="020F0502020204030204" pitchFamily="34" charset="0"/>
              </a:rPr>
              <a:t>Regístrese para rastrear su boleta en </a:t>
            </a:r>
            <a:r>
              <a:rPr lang="es-ES" b="1" dirty="0">
                <a:latin typeface="Calibri" panose="020F0502020204030204" pitchFamily="34" charset="0"/>
                <a:cs typeface="Calibri" panose="020F0502020204030204" pitchFamily="34" charset="0"/>
              </a:rPr>
              <a:t>wheresmyballot.sos.ca.gov</a:t>
            </a:r>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3747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37037-6FD6-4025-BC1B-744E099D3540}"/>
              </a:ext>
            </a:extLst>
          </p:cNvPr>
          <p:cNvSpPr>
            <a:spLocks noGrp="1"/>
          </p:cNvSpPr>
          <p:nvPr>
            <p:ph type="title"/>
          </p:nvPr>
        </p:nvSpPr>
        <p:spPr/>
        <p:txBody>
          <a:bodyPr/>
          <a:lstStyle/>
          <a:p>
            <a:r>
              <a:rPr lang="x-none" dirty="0">
                <a:latin typeface="Calibri" panose="020F0502020204030204" pitchFamily="34" charset="0"/>
                <a:cs typeface="Calibri" panose="020F0502020204030204" pitchFamily="34" charset="0"/>
              </a:rPr>
              <a:t>Más información para compartir…</a:t>
            </a:r>
          </a:p>
        </p:txBody>
      </p:sp>
      <p:sp>
        <p:nvSpPr>
          <p:cNvPr id="3" name="Content Placeholder 2">
            <a:extLst>
              <a:ext uri="{FF2B5EF4-FFF2-40B4-BE49-F238E27FC236}">
                <a16:creationId xmlns:a16="http://schemas.microsoft.com/office/drawing/2014/main" id="{63FEC33F-A187-4C3F-BF13-A6F0C02C59A5}"/>
              </a:ext>
            </a:extLst>
          </p:cNvPr>
          <p:cNvSpPr>
            <a:spLocks noGrp="1"/>
          </p:cNvSpPr>
          <p:nvPr>
            <p:ph idx="1"/>
          </p:nvPr>
        </p:nvSpPr>
        <p:spPr/>
        <p:txBody>
          <a:bodyPr>
            <a:normAutofit fontScale="77500" lnSpcReduction="20000"/>
          </a:bodyPr>
          <a:lstStyle/>
          <a:p>
            <a:r>
              <a:rPr lang="es-ES" dirty="0">
                <a:latin typeface="Calibri" panose="020F0502020204030204" pitchFamily="34" charset="0"/>
                <a:cs typeface="Calibri" panose="020F0502020204030204" pitchFamily="34" charset="0"/>
              </a:rPr>
              <a:t>Firme su sobre de papeleta con su propia letra. No deje que nadie firme por usted.  </a:t>
            </a:r>
          </a:p>
          <a:p>
            <a:r>
              <a:rPr lang="es-ES" dirty="0">
                <a:latin typeface="Calibri" panose="020F0502020204030204" pitchFamily="34" charset="0"/>
                <a:cs typeface="Calibri" panose="020F0502020204030204" pitchFamily="34" charset="0"/>
              </a:rPr>
              <a:t>¡Conozca sus derechos de voto! La campaña electoral no es permitida mientras usted esté votando en casa.</a:t>
            </a:r>
          </a:p>
          <a:p>
            <a:r>
              <a:rPr lang="es-ES" dirty="0">
                <a:latin typeface="Calibri" panose="020F0502020204030204" pitchFamily="34" charset="0"/>
                <a:cs typeface="Calibri" panose="020F0502020204030204" pitchFamily="34" charset="0"/>
              </a:rPr>
              <a:t>  Si no puede devolver su boleta usted mismo, solicita la ayuda de alguien de su confianza. La persona que devuelve la boleta debe imprimir su nombre, firmar e indicar su relación con el elector en el sobre de la declaración de la boleta.  </a:t>
            </a:r>
          </a:p>
          <a:p>
            <a:r>
              <a:rPr lang="es-ES" dirty="0">
                <a:latin typeface="Calibri" panose="020F0502020204030204" pitchFamily="34" charset="0"/>
                <a:cs typeface="Calibri" panose="020F0502020204030204" pitchFamily="34" charset="0"/>
              </a:rPr>
              <a:t>Una manera rápida y fácil de devolver su boleta es usar una de nuestras urnas disponibles de 24 horas al día hasta las 8 p.m. del día de Elecciones</a:t>
            </a:r>
          </a:p>
          <a:p>
            <a:r>
              <a:rPr lang="es-ES" dirty="0">
                <a:latin typeface="Calibri" panose="020F0502020204030204" pitchFamily="34" charset="0"/>
                <a:cs typeface="Calibri" panose="020F0502020204030204" pitchFamily="34" charset="0"/>
              </a:rPr>
              <a:t>Las secretaría de la ciudad de Watsonville y del condado están abiertas para votar a partir del lunes 5 de octubre.</a:t>
            </a:r>
          </a:p>
          <a:p>
            <a:r>
              <a:rPr lang="es-ES" dirty="0">
                <a:latin typeface="Calibri" panose="020F0502020204030204" pitchFamily="34" charset="0"/>
                <a:cs typeface="Calibri" panose="020F0502020204030204" pitchFamily="34" charset="0"/>
              </a:rPr>
              <a:t> Habrá lugares de votación en persona para que las personas devuelvan su boleta, obtengan una boleta de reemplazo, voten en la tableta o se registren y voten el mismo día.  </a:t>
            </a:r>
          </a:p>
          <a:p>
            <a:r>
              <a:rPr lang="es-ES" dirty="0">
                <a:latin typeface="Calibri" panose="020F0502020204030204" pitchFamily="34" charset="0"/>
                <a:cs typeface="Calibri" panose="020F0502020204030204" pitchFamily="34" charset="0"/>
              </a:rPr>
              <a:t>Los electores militares y extranjeros recibirán su boleta a partir del 4 de septiembre. La mayoría se enviará por correo electrónico, pero algunos se envían por correo. Los electores militares y extranjeros pueden regresar su boleta por fax.</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783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0E0CB-D611-4AEA-AFA1-D4C3482EEEFD}"/>
              </a:ext>
            </a:extLst>
          </p:cNvPr>
          <p:cNvSpPr>
            <a:spLocks noGrp="1"/>
          </p:cNvSpPr>
          <p:nvPr>
            <p:ph type="title"/>
          </p:nvPr>
        </p:nvSpPr>
        <p:spPr>
          <a:xfrm>
            <a:off x="1341121" y="265175"/>
            <a:ext cx="5840730" cy="1706499"/>
          </a:xfrm>
        </p:spPr>
        <p:txBody>
          <a:bodyPr>
            <a:normAutofit/>
          </a:bodyPr>
          <a:lstStyle/>
          <a:p>
            <a:r>
              <a:rPr lang="es-ES" dirty="0">
                <a:latin typeface="Calibri" panose="020F0502020204030204" pitchFamily="34" charset="0"/>
                <a:cs typeface="Calibri" panose="020F0502020204030204" pitchFamily="34" charset="0"/>
              </a:rPr>
              <a:t>¡</a:t>
            </a:r>
            <a:r>
              <a:rPr lang="x-none" dirty="0">
                <a:latin typeface="Calibri" panose="020F0502020204030204" pitchFamily="34" charset="0"/>
                <a:cs typeface="Calibri" panose="020F0502020204030204" pitchFamily="34" charset="0"/>
              </a:rPr>
              <a:t>Si es propietario de un negocio!</a:t>
            </a:r>
          </a:p>
        </p:txBody>
      </p:sp>
      <p:sp>
        <p:nvSpPr>
          <p:cNvPr id="3" name="Content Placeholder 2">
            <a:extLst>
              <a:ext uri="{FF2B5EF4-FFF2-40B4-BE49-F238E27FC236}">
                <a16:creationId xmlns:a16="http://schemas.microsoft.com/office/drawing/2014/main" id="{96B73AD1-8A7A-4E82-B7B5-8B39304FD3E2}"/>
              </a:ext>
            </a:extLst>
          </p:cNvPr>
          <p:cNvSpPr>
            <a:spLocks noGrp="1"/>
          </p:cNvSpPr>
          <p:nvPr>
            <p:ph idx="1"/>
          </p:nvPr>
        </p:nvSpPr>
        <p:spPr>
          <a:xfrm>
            <a:off x="1341120" y="2247900"/>
            <a:ext cx="5231130" cy="2457450"/>
          </a:xfrm>
        </p:spPr>
        <p:txBody>
          <a:bodyPr>
            <a:normAutofit fontScale="92500"/>
          </a:bodyPr>
          <a:lstStyle/>
          <a:p>
            <a:r>
              <a:rPr lang="es-ES" dirty="0">
                <a:latin typeface="Calibri" panose="020F0502020204030204" pitchFamily="34" charset="0"/>
                <a:cs typeface="Calibri" panose="020F0502020204030204" pitchFamily="34" charset="0"/>
              </a:rPr>
              <a:t>Publique nuestro letrero "El voto es asunto de todos" </a:t>
            </a:r>
          </a:p>
          <a:p>
            <a:r>
              <a:rPr lang="es-ES" dirty="0">
                <a:latin typeface="Calibri" panose="020F0502020204030204" pitchFamily="34" charset="0"/>
                <a:cs typeface="Calibri" panose="020F0502020204030204" pitchFamily="34" charset="0"/>
              </a:rPr>
              <a:t>Tenga formularios de inscripción de electores y promueva el Día Nacional del Registro Electoral </a:t>
            </a:r>
          </a:p>
          <a:p>
            <a:r>
              <a:rPr lang="es-ES" dirty="0">
                <a:latin typeface="Calibri" panose="020F0502020204030204" pitchFamily="34" charset="0"/>
                <a:cs typeface="Calibri" panose="020F0502020204030204" pitchFamily="34" charset="0"/>
              </a:rPr>
              <a:t>Comuníquese con Helen Ruiz-Thomas al 831-454-3389 o </a:t>
            </a:r>
            <a:br>
              <a:rPr lang="es-ES" dirty="0">
                <a:latin typeface="Calibri" panose="020F0502020204030204" pitchFamily="34" charset="0"/>
                <a:cs typeface="Calibri" panose="020F0502020204030204" pitchFamily="34" charset="0"/>
              </a:rPr>
            </a:br>
            <a:r>
              <a:rPr lang="es-ES" b="1" dirty="0">
                <a:latin typeface="Calibri" panose="020F0502020204030204" pitchFamily="34" charset="0"/>
                <a:cs typeface="Calibri" panose="020F0502020204030204" pitchFamily="34" charset="0"/>
              </a:rPr>
              <a:t>helen.ruiz-thomas@santacruzcounty.us</a:t>
            </a:r>
            <a:endParaRPr lang="en-US" b="1"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8017CE95-9F05-4BC4-BEBF-E4FE106117C5}"/>
              </a:ext>
            </a:extLst>
          </p:cNvPr>
          <p:cNvPicPr>
            <a:picLocks noChangeAspect="1"/>
          </p:cNvPicPr>
          <p:nvPr/>
        </p:nvPicPr>
        <p:blipFill>
          <a:blip r:embed="rId2"/>
          <a:srcRect/>
          <a:stretch/>
        </p:blipFill>
        <p:spPr>
          <a:xfrm>
            <a:off x="7253288" y="663813"/>
            <a:ext cx="3966720" cy="5144610"/>
          </a:xfrm>
          <a:prstGeom prst="rect">
            <a:avLst/>
          </a:prstGeom>
        </p:spPr>
      </p:pic>
    </p:spTree>
    <p:extLst>
      <p:ext uri="{BB962C8B-B14F-4D97-AF65-F5344CB8AC3E}">
        <p14:creationId xmlns:p14="http://schemas.microsoft.com/office/powerpoint/2010/main" val="52338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DE726-6D3E-4AD7-8CB9-640ADA9F3B08}"/>
              </a:ext>
            </a:extLst>
          </p:cNvPr>
          <p:cNvSpPr>
            <a:spLocks noGrp="1"/>
          </p:cNvSpPr>
          <p:nvPr>
            <p:ph type="title"/>
          </p:nvPr>
        </p:nvSpPr>
        <p:spPr>
          <a:xfrm>
            <a:off x="1017270" y="312801"/>
            <a:ext cx="6185535" cy="1088136"/>
          </a:xfrm>
        </p:spPr>
        <p:txBody>
          <a:bodyPr>
            <a:normAutofit fontScale="90000"/>
          </a:bodyPr>
          <a:lstStyle/>
          <a:p>
            <a:r>
              <a:rPr lang="x-none" dirty="0">
                <a:latin typeface="Calibri" panose="020F0502020204030204" pitchFamily="34" charset="0"/>
                <a:cs typeface="Calibri" panose="020F0502020204030204" pitchFamily="34" charset="0"/>
              </a:rPr>
              <a:t>Cómo puede divulgar la información</a:t>
            </a:r>
          </a:p>
        </p:txBody>
      </p:sp>
      <p:sp>
        <p:nvSpPr>
          <p:cNvPr id="3" name="Content Placeholder 2">
            <a:extLst>
              <a:ext uri="{FF2B5EF4-FFF2-40B4-BE49-F238E27FC236}">
                <a16:creationId xmlns:a16="http://schemas.microsoft.com/office/drawing/2014/main" id="{43C7BDE0-8D69-47EA-AFD8-D1C459A34D95}"/>
              </a:ext>
            </a:extLst>
          </p:cNvPr>
          <p:cNvSpPr>
            <a:spLocks noGrp="1"/>
          </p:cNvSpPr>
          <p:nvPr>
            <p:ph idx="1"/>
          </p:nvPr>
        </p:nvSpPr>
        <p:spPr>
          <a:xfrm>
            <a:off x="2807970" y="1604829"/>
            <a:ext cx="6116955" cy="4142232"/>
          </a:xfrm>
        </p:spPr>
        <p:txBody>
          <a:bodyPr>
            <a:normAutofit/>
          </a:bodyPr>
          <a:lstStyle/>
          <a:p>
            <a:r>
              <a:rPr lang="x-none" dirty="0">
                <a:latin typeface="Calibri" panose="020F0502020204030204" pitchFamily="34" charset="0"/>
                <a:cs typeface="Calibri" panose="020F0502020204030204" pitchFamily="34" charset="0"/>
              </a:rPr>
              <a:t>Platique con su familia, amigos, vecinos</a:t>
            </a:r>
          </a:p>
          <a:p>
            <a:r>
              <a:rPr lang="x-none">
                <a:latin typeface="Calibri" panose="020F0502020204030204" pitchFamily="34" charset="0"/>
                <a:cs typeface="Calibri" panose="020F0502020204030204" pitchFamily="34" charset="0"/>
              </a:rPr>
              <a:t>Arte </a:t>
            </a:r>
            <a:r>
              <a:rPr lang="x-none" dirty="0">
                <a:latin typeface="Calibri" panose="020F0502020204030204" pitchFamily="34" charset="0"/>
                <a:cs typeface="Calibri" panose="020F0502020204030204" pitchFamily="34" charset="0"/>
              </a:rPr>
              <a:t>con gises</a:t>
            </a:r>
          </a:p>
          <a:p>
            <a:r>
              <a:rPr lang="x-none" dirty="0">
                <a:latin typeface="Calibri" panose="020F0502020204030204" pitchFamily="34" charset="0"/>
                <a:cs typeface="Calibri" panose="020F0502020204030204" pitchFamily="34" charset="0"/>
              </a:rPr>
              <a:t>Arte con piedras</a:t>
            </a:r>
          </a:p>
          <a:p>
            <a:r>
              <a:rPr lang="x-none" dirty="0">
                <a:latin typeface="Calibri" panose="020F0502020204030204" pitchFamily="34" charset="0"/>
                <a:cs typeface="Calibri" panose="020F0502020204030204" pitchFamily="34" charset="0"/>
              </a:rPr>
              <a:t>Arte en automóviles</a:t>
            </a:r>
          </a:p>
          <a:p>
            <a:r>
              <a:rPr lang="en-US" dirty="0" err="1">
                <a:latin typeface="Calibri" panose="020F0502020204030204" pitchFamily="34" charset="0"/>
                <a:cs typeface="Calibri" panose="020F0502020204030204" pitchFamily="34" charset="0"/>
              </a:rPr>
              <a:t>Redes</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sociales</a:t>
            </a:r>
            <a:endParaRPr lang="x-none" dirty="0">
              <a:latin typeface="Calibri" panose="020F0502020204030204" pitchFamily="34" charset="0"/>
              <a:cs typeface="Calibri" panose="020F0502020204030204" pitchFamily="34" charset="0"/>
            </a:endParaRPr>
          </a:p>
          <a:p>
            <a:r>
              <a:rPr lang="x-none" dirty="0">
                <a:latin typeface="Calibri" panose="020F0502020204030204" pitchFamily="34" charset="0"/>
                <a:cs typeface="Calibri" panose="020F0502020204030204" pitchFamily="34" charset="0"/>
              </a:rPr>
              <a:t>Boletines (iglesias, escuelas, grupos, organizaciones)</a:t>
            </a:r>
          </a:p>
          <a:p>
            <a:r>
              <a:rPr lang="x-none" dirty="0">
                <a:latin typeface="Calibri" panose="020F0502020204030204" pitchFamily="34" charset="0"/>
                <a:cs typeface="Calibri" panose="020F0502020204030204" pitchFamily="34" charset="0"/>
              </a:rPr>
              <a:t>Correo electrónico </a:t>
            </a:r>
          </a:p>
          <a:p>
            <a:r>
              <a:rPr lang="es-ES" dirty="0">
                <a:latin typeface="Calibri" panose="020F0502020204030204" pitchFamily="34" charset="0"/>
                <a:cs typeface="Calibri" panose="020F0502020204030204" pitchFamily="34" charset="0"/>
              </a:rPr>
              <a:t>¡</a:t>
            </a:r>
            <a:r>
              <a:rPr lang="x-none" dirty="0">
                <a:latin typeface="Calibri" panose="020F0502020204030204" pitchFamily="34" charset="0"/>
                <a:cs typeface="Calibri" panose="020F0502020204030204" pitchFamily="34" charset="0"/>
              </a:rPr>
              <a:t>Rótulos en el jardín para promover el voto!</a:t>
            </a:r>
          </a:p>
        </p:txBody>
      </p:sp>
      <p:pic>
        <p:nvPicPr>
          <p:cNvPr id="3074" name="Picture 2" descr="Did the Secretary of State's office wrongly tell a US citizen he can't vote?  | Michigan Radio">
            <a:extLst>
              <a:ext uri="{FF2B5EF4-FFF2-40B4-BE49-F238E27FC236}">
                <a16:creationId xmlns:a16="http://schemas.microsoft.com/office/drawing/2014/main" id="{8C2E146F-14DF-4B7C-9286-1A13FF27BE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0455" y="1604829"/>
            <a:ext cx="4264151" cy="229031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Voting Rocks! | Shelby County Election Commission, TN">
            <a:extLst>
              <a:ext uri="{FF2B5EF4-FFF2-40B4-BE49-F238E27FC236}">
                <a16:creationId xmlns:a16="http://schemas.microsoft.com/office/drawing/2014/main" id="{6C13BDE6-A3C8-4923-A3E9-F3ADF2F2A5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5292" y="1931127"/>
            <a:ext cx="1393159" cy="2995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13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8A3EC-6A0F-4423-B6E8-87197CC86608}"/>
              </a:ext>
            </a:extLst>
          </p:cNvPr>
          <p:cNvSpPr>
            <a:spLocks noGrp="1"/>
          </p:cNvSpPr>
          <p:nvPr>
            <p:ph type="title"/>
          </p:nvPr>
        </p:nvSpPr>
        <p:spPr>
          <a:xfrm>
            <a:off x="662731" y="201771"/>
            <a:ext cx="6543412" cy="1088136"/>
          </a:xfrm>
        </p:spPr>
        <p:txBody>
          <a:bodyPr>
            <a:normAutofit fontScale="90000"/>
          </a:bodyPr>
          <a:lstStyle/>
          <a:p>
            <a:r>
              <a:rPr lang="es-ES" dirty="0">
                <a:latin typeface="Calibri" panose="020F0502020204030204" pitchFamily="34" charset="0"/>
                <a:cs typeface="Calibri" panose="020F0502020204030204" pitchFamily="34" charset="0"/>
              </a:rPr>
              <a:t>¿Por qué enviar boletas por correo?</a:t>
            </a:r>
            <a:endParaRPr lang="en-US" dirty="0"/>
          </a:p>
        </p:txBody>
      </p:sp>
      <p:pic>
        <p:nvPicPr>
          <p:cNvPr id="5" name="Content Placeholder 4">
            <a:extLst>
              <a:ext uri="{FF2B5EF4-FFF2-40B4-BE49-F238E27FC236}">
                <a16:creationId xmlns:a16="http://schemas.microsoft.com/office/drawing/2014/main" id="{A42747E3-8C81-4F59-A782-C3F76D5EFC08}"/>
              </a:ext>
            </a:extLst>
          </p:cNvPr>
          <p:cNvPicPr>
            <a:picLocks noGrp="1" noChangeAspect="1"/>
          </p:cNvPicPr>
          <p:nvPr>
            <p:ph idx="1"/>
          </p:nvPr>
        </p:nvPicPr>
        <p:blipFill>
          <a:blip r:embed="rId2"/>
          <a:stretch>
            <a:fillRect/>
          </a:stretch>
        </p:blipFill>
        <p:spPr>
          <a:xfrm>
            <a:off x="7432644" y="201771"/>
            <a:ext cx="4499296" cy="5798456"/>
          </a:xfrm>
        </p:spPr>
      </p:pic>
      <p:sp>
        <p:nvSpPr>
          <p:cNvPr id="6" name="TextBox 5">
            <a:extLst>
              <a:ext uri="{FF2B5EF4-FFF2-40B4-BE49-F238E27FC236}">
                <a16:creationId xmlns:a16="http://schemas.microsoft.com/office/drawing/2014/main" id="{9A5386C5-6EB5-4C24-9F12-A912616B5B84}"/>
              </a:ext>
            </a:extLst>
          </p:cNvPr>
          <p:cNvSpPr txBox="1"/>
          <p:nvPr/>
        </p:nvSpPr>
        <p:spPr>
          <a:xfrm>
            <a:off x="813733" y="1475912"/>
            <a:ext cx="5150840" cy="4524315"/>
          </a:xfrm>
          <a:prstGeom prst="rect">
            <a:avLst/>
          </a:prstGeom>
          <a:noFill/>
        </p:spPr>
        <p:txBody>
          <a:bodyPr wrap="square" rtlCol="0">
            <a:spAutoFit/>
          </a:bodyPr>
          <a:lstStyle/>
          <a:p>
            <a:r>
              <a:rPr lang="es-ES" sz="1600" dirty="0">
                <a:latin typeface="Calibri" panose="020F0502020204030204" pitchFamily="34" charset="0"/>
                <a:cs typeface="Calibri" panose="020F0502020204030204" pitchFamily="34" charset="0"/>
              </a:rPr>
              <a:t>La secretaria del condado de Santa Cruz y su equipo se comprometen a garantizar que los votantes puedan ejercer su derecho al voto de manera segura y accesible durante las elecciones generales presidenciales de 2020.</a:t>
            </a:r>
          </a:p>
          <a:p>
            <a:endParaRPr lang="es-ES" sz="1600" dirty="0">
              <a:latin typeface="Calibri" panose="020F0502020204030204" pitchFamily="34" charset="0"/>
              <a:cs typeface="Calibri" panose="020F0502020204030204" pitchFamily="34" charset="0"/>
            </a:endParaRPr>
          </a:p>
          <a:p>
            <a:r>
              <a:rPr lang="es-ES" sz="1600" dirty="0">
                <a:latin typeface="Calibri" panose="020F0502020204030204" pitchFamily="34" charset="0"/>
                <a:cs typeface="Calibri" panose="020F0502020204030204" pitchFamily="34" charset="0"/>
              </a:rPr>
              <a:t>Debido a COVID-19, los funcionarios electorales de California enviarán una boleta a todos los votantes a principios de octubre según la Orden Ejecutiva del Gobernador </a:t>
            </a:r>
            <a:r>
              <a:rPr lang="es-ES" sz="1600" dirty="0" err="1">
                <a:latin typeface="Calibri" panose="020F0502020204030204" pitchFamily="34" charset="0"/>
                <a:cs typeface="Calibri" panose="020F0502020204030204" pitchFamily="34" charset="0"/>
              </a:rPr>
              <a:t>Newsom</a:t>
            </a:r>
            <a:r>
              <a:rPr lang="es-ES" sz="1600" dirty="0">
                <a:latin typeface="Calibri" panose="020F0502020204030204" pitchFamily="34" charset="0"/>
                <a:cs typeface="Calibri" panose="020F0502020204030204" pitchFamily="34" charset="0"/>
              </a:rPr>
              <a:t> y la legislación estatal.</a:t>
            </a:r>
          </a:p>
          <a:p>
            <a:endParaRPr lang="es-ES" sz="1600" dirty="0">
              <a:latin typeface="Calibri" panose="020F0502020204030204" pitchFamily="34" charset="0"/>
              <a:cs typeface="Calibri" panose="020F0502020204030204" pitchFamily="34" charset="0"/>
            </a:endParaRPr>
          </a:p>
          <a:p>
            <a:r>
              <a:rPr lang="es-ES" sz="1600" dirty="0">
                <a:latin typeface="Calibri" panose="020F0502020204030204" pitchFamily="34" charset="0"/>
                <a:cs typeface="Calibri" panose="020F0502020204030204" pitchFamily="34" charset="0"/>
              </a:rPr>
              <a:t>Las boletas electorales por correo brindan a los votantes la opción de votar desde la seguridad de sus hogares.</a:t>
            </a:r>
          </a:p>
          <a:p>
            <a:endParaRPr lang="es-ES" sz="1600" dirty="0">
              <a:latin typeface="Calibri" panose="020F0502020204030204" pitchFamily="34" charset="0"/>
              <a:cs typeface="Calibri" panose="020F0502020204030204" pitchFamily="34" charset="0"/>
            </a:endParaRPr>
          </a:p>
          <a:p>
            <a:r>
              <a:rPr lang="es-ES" sz="1600" dirty="0">
                <a:latin typeface="Calibri" panose="020F0502020204030204" pitchFamily="34" charset="0"/>
                <a:cs typeface="Calibri" panose="020F0502020204030204" pitchFamily="34" charset="0"/>
              </a:rPr>
              <a:t>El 72% de los 166,690 votantes registrados del condado ya están inscritos para recibir permanentemente su boleta por correo, por lo que el Departamento de Elecciones del Condado de Santa Cruz está bien posicionado para administrar este aumento.</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03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C4FD4-A57D-499F-8F0B-1F2729D023DD}"/>
              </a:ext>
            </a:extLst>
          </p:cNvPr>
          <p:cNvSpPr>
            <a:spLocks noGrp="1"/>
          </p:cNvSpPr>
          <p:nvPr>
            <p:ph type="title"/>
          </p:nvPr>
        </p:nvSpPr>
        <p:spPr/>
        <p:txBody>
          <a:bodyPr>
            <a:normAutofit fontScale="90000"/>
          </a:bodyPr>
          <a:lstStyle/>
          <a:p>
            <a:r>
              <a:rPr lang="es-ES" dirty="0">
                <a:latin typeface="Calibri" panose="020F0502020204030204" pitchFamily="34" charset="0"/>
                <a:cs typeface="Calibri" panose="020F0502020204030204" pitchFamily="34" charset="0"/>
              </a:rPr>
              <a:t>El suministro de democracia requiere de muchos</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58833A3-7A59-42E0-9FD0-5670D0BD51EC}"/>
              </a:ext>
            </a:extLst>
          </p:cNvPr>
          <p:cNvSpPr>
            <a:spLocks noGrp="1"/>
          </p:cNvSpPr>
          <p:nvPr>
            <p:ph idx="1"/>
          </p:nvPr>
        </p:nvSpPr>
        <p:spPr>
          <a:xfrm>
            <a:off x="896503" y="1437494"/>
            <a:ext cx="5336517" cy="4226585"/>
          </a:xfrm>
        </p:spPr>
        <p:txBody>
          <a:bodyPr>
            <a:normAutofit fontScale="77500" lnSpcReduction="20000"/>
          </a:bodyPr>
          <a:lstStyle/>
          <a:p>
            <a:r>
              <a:rPr lang="es-ES" dirty="0">
                <a:latin typeface="Calibri" panose="020F0502020204030204" pitchFamily="34" charset="0"/>
                <a:cs typeface="Calibri" panose="020F0502020204030204" pitchFamily="34" charset="0"/>
              </a:rPr>
              <a:t>Lugares de votación: las personas que se han registrado para trabajar los 4 días serán asignadas a principios de octubre.</a:t>
            </a:r>
          </a:p>
          <a:p>
            <a:r>
              <a:rPr lang="es-ES" dirty="0">
                <a:latin typeface="Calibri" panose="020F0502020204030204" pitchFamily="34" charset="0"/>
                <a:cs typeface="Calibri" panose="020F0502020204030204" pitchFamily="34" charset="0"/>
              </a:rPr>
              <a:t>Sólo el martes se asignarán más personas a trabajar.  </a:t>
            </a:r>
          </a:p>
          <a:p>
            <a:r>
              <a:rPr lang="es-ES" dirty="0">
                <a:latin typeface="Calibri" panose="020F0502020204030204" pitchFamily="34" charset="0"/>
                <a:cs typeface="Calibri" panose="020F0502020204030204" pitchFamily="34" charset="0"/>
              </a:rPr>
              <a:t>Se asignará un equipo para administrar el </a:t>
            </a:r>
            <a:r>
              <a:rPr lang="es-ES" dirty="0" err="1">
                <a:latin typeface="Calibri" panose="020F0502020204030204" pitchFamily="34" charset="0"/>
                <a:cs typeface="Calibri" panose="020F0502020204030204" pitchFamily="34" charset="0"/>
              </a:rPr>
              <a:t>VoteMobile</a:t>
            </a:r>
            <a:r>
              <a:rPr lang="es-ES" dirty="0">
                <a:latin typeface="Calibri" panose="020F0502020204030204" pitchFamily="34" charset="0"/>
                <a:cs typeface="Calibri" panose="020F0502020204030204" pitchFamily="34" charset="0"/>
              </a:rPr>
              <a:t>. </a:t>
            </a:r>
          </a:p>
          <a:p>
            <a:r>
              <a:rPr lang="es-ES" dirty="0">
                <a:latin typeface="Calibri" panose="020F0502020204030204" pitchFamily="34" charset="0"/>
                <a:cs typeface="Calibri" panose="020F0502020204030204" pitchFamily="34" charset="0"/>
              </a:rPr>
              <a:t>Se requiere capacitación virtual de TODOS los trabajadores electorales.</a:t>
            </a:r>
          </a:p>
          <a:p>
            <a:r>
              <a:rPr lang="es-ES" dirty="0">
                <a:latin typeface="Calibri" panose="020F0502020204030204" pitchFamily="34" charset="0"/>
                <a:cs typeface="Calibri" panose="020F0502020204030204" pitchFamily="34" charset="0"/>
              </a:rPr>
              <a:t>Se está asignando a equipos de dos personas para administrar los buzones electorales. Necesitamos 15 equipos de dos personas, uno en cada caja, en la noche de las Elecciones, el 3 de noviembre, para vaciar y cerrar cada buzón.  </a:t>
            </a:r>
          </a:p>
          <a:p>
            <a:r>
              <a:rPr lang="es-ES" dirty="0">
                <a:latin typeface="Calibri" panose="020F0502020204030204" pitchFamily="34" charset="0"/>
                <a:cs typeface="Calibri" panose="020F0502020204030204" pitchFamily="34" charset="0"/>
              </a:rPr>
              <a:t>Línea telefónica directa para trabajadores electorales – atendida por empleados del condado y algunos voluntarios</a:t>
            </a:r>
          </a:p>
          <a:p>
            <a:r>
              <a:rPr lang="es-ES" dirty="0">
                <a:latin typeface="Calibri" panose="020F0502020204030204" pitchFamily="34" charset="0"/>
                <a:cs typeface="Calibri" panose="020F0502020204030204" pitchFamily="34" charset="0"/>
              </a:rPr>
              <a:t>Línea telefónica directa para el votante– atendida por empleados del condado.</a:t>
            </a:r>
            <a:endParaRPr lang="en-US" dirty="0">
              <a:latin typeface="Calibri" panose="020F0502020204030204" pitchFamily="34" charset="0"/>
              <a:cs typeface="Calibri" panose="020F0502020204030204" pitchFamily="34" charset="0"/>
            </a:endParaRPr>
          </a:p>
        </p:txBody>
      </p:sp>
      <p:pic>
        <p:nvPicPr>
          <p:cNvPr id="1026" name="Picture 2" descr="Group of people wearing mask | Premium Vector">
            <a:extLst>
              <a:ext uri="{FF2B5EF4-FFF2-40B4-BE49-F238E27FC236}">
                <a16:creationId xmlns:a16="http://schemas.microsoft.com/office/drawing/2014/main" id="{E43BDB75-7AFD-44B2-B7D1-3AB8016178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1801" y="1940541"/>
            <a:ext cx="5140092" cy="2570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57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3D19E-A2BD-4319-9DAA-E1836F089952}"/>
              </a:ext>
            </a:extLst>
          </p:cNvPr>
          <p:cNvSpPr>
            <a:spLocks noGrp="1"/>
          </p:cNvSpPr>
          <p:nvPr>
            <p:ph type="title"/>
          </p:nvPr>
        </p:nvSpPr>
        <p:spPr>
          <a:xfrm>
            <a:off x="1341120" y="265176"/>
            <a:ext cx="9509759" cy="868680"/>
          </a:xfrm>
        </p:spPr>
        <p:txBody>
          <a:bodyPr/>
          <a:lstStyle/>
          <a:p>
            <a:r>
              <a:rPr lang="x-none" dirty="0">
                <a:latin typeface="Calibri" panose="020F0502020204030204" pitchFamily="34" charset="0"/>
                <a:cs typeface="Calibri" panose="020F0502020204030204" pitchFamily="34" charset="0"/>
              </a:rPr>
              <a:t>Fechas e hitos claves</a:t>
            </a:r>
          </a:p>
        </p:txBody>
      </p:sp>
      <p:sp>
        <p:nvSpPr>
          <p:cNvPr id="3" name="Content Placeholder 2">
            <a:extLst>
              <a:ext uri="{FF2B5EF4-FFF2-40B4-BE49-F238E27FC236}">
                <a16:creationId xmlns:a16="http://schemas.microsoft.com/office/drawing/2014/main" id="{DC6C9DBF-0BE9-4BBA-AEDE-B4204222A2F2}"/>
              </a:ext>
            </a:extLst>
          </p:cNvPr>
          <p:cNvSpPr>
            <a:spLocks noGrp="1"/>
          </p:cNvSpPr>
          <p:nvPr>
            <p:ph idx="1"/>
          </p:nvPr>
        </p:nvSpPr>
        <p:spPr>
          <a:xfrm>
            <a:off x="1341119" y="1322314"/>
            <a:ext cx="9509760" cy="4690872"/>
          </a:xfrm>
        </p:spPr>
        <p:txBody>
          <a:bodyPr>
            <a:normAutofit lnSpcReduction="10000"/>
          </a:bodyPr>
          <a:lstStyle/>
          <a:p>
            <a:pPr marL="45720" indent="0">
              <a:lnSpc>
                <a:spcPct val="100000"/>
              </a:lnSpc>
              <a:spcBef>
                <a:spcPts val="0"/>
              </a:spcBef>
              <a:spcAft>
                <a:spcPts val="600"/>
              </a:spcAft>
              <a:buNone/>
            </a:pPr>
            <a:r>
              <a:rPr lang="x-none" dirty="0">
                <a:latin typeface="Calibri" panose="020F0502020204030204" pitchFamily="34" charset="0"/>
                <a:cs typeface="Calibri" panose="020F0502020204030204" pitchFamily="34" charset="0"/>
              </a:rPr>
              <a:t>15 de sept al 15 de oct – Mes de Herencia Hispánica. </a:t>
            </a:r>
          </a:p>
          <a:p>
            <a:pPr marL="45720" indent="0">
              <a:lnSpc>
                <a:spcPct val="100000"/>
              </a:lnSpc>
              <a:spcBef>
                <a:spcPts val="0"/>
              </a:spcBef>
              <a:spcAft>
                <a:spcPts val="600"/>
              </a:spcAft>
              <a:buNone/>
            </a:pPr>
            <a:r>
              <a:rPr lang="x-none" dirty="0">
                <a:latin typeface="Calibri" panose="020F0502020204030204" pitchFamily="34" charset="0"/>
                <a:cs typeface="Calibri" panose="020F0502020204030204" pitchFamily="34" charset="0"/>
              </a:rPr>
              <a:t>17 de sept 2020 – Día nacional de ciudadanía.</a:t>
            </a:r>
          </a:p>
          <a:p>
            <a:pPr marL="45720" indent="0">
              <a:lnSpc>
                <a:spcPct val="100000"/>
              </a:lnSpc>
              <a:spcBef>
                <a:spcPts val="0"/>
              </a:spcBef>
              <a:spcAft>
                <a:spcPts val="600"/>
              </a:spcAft>
              <a:buNone/>
            </a:pPr>
            <a:r>
              <a:rPr lang="x-none" dirty="0">
                <a:latin typeface="Calibri" panose="020F0502020204030204" pitchFamily="34" charset="0"/>
                <a:cs typeface="Calibri" panose="020F0502020204030204" pitchFamily="34" charset="0"/>
              </a:rPr>
              <a:t>22 de sept 2020 – Día nacional de inscripción electoral</a:t>
            </a:r>
          </a:p>
          <a:p>
            <a:pPr marL="45720" indent="0">
              <a:lnSpc>
                <a:spcPct val="100000"/>
              </a:lnSpc>
              <a:spcBef>
                <a:spcPts val="0"/>
              </a:spcBef>
              <a:spcAft>
                <a:spcPts val="600"/>
              </a:spcAft>
              <a:buNone/>
            </a:pPr>
            <a:r>
              <a:rPr lang="x-none" dirty="0">
                <a:latin typeface="Calibri" panose="020F0502020204030204" pitchFamily="34" charset="0"/>
                <a:cs typeface="Calibri" panose="020F0502020204030204" pitchFamily="34" charset="0"/>
              </a:rPr>
              <a:t>24 de sept 2020 – Inicio de envío del guía estatal para el votante.</a:t>
            </a:r>
          </a:p>
          <a:p>
            <a:pPr marL="45720" indent="0">
              <a:lnSpc>
                <a:spcPct val="100000"/>
              </a:lnSpc>
              <a:spcBef>
                <a:spcPts val="0"/>
              </a:spcBef>
              <a:spcAft>
                <a:spcPts val="600"/>
              </a:spcAft>
              <a:buNone/>
            </a:pPr>
            <a:r>
              <a:rPr lang="x-none" dirty="0">
                <a:latin typeface="Calibri" panose="020F0502020204030204" pitchFamily="34" charset="0"/>
                <a:cs typeface="Calibri" panose="020F0502020204030204" pitchFamily="34" charset="0"/>
              </a:rPr>
              <a:t>5 de oct 2020 – Se enviaran las boletas por el Departamento de Elecciones. Las secretarías del condado y la ciudad de Watsonville estarán abiertas para votar. </a:t>
            </a:r>
          </a:p>
          <a:p>
            <a:pPr marL="45720" indent="0">
              <a:lnSpc>
                <a:spcPct val="100000"/>
              </a:lnSpc>
              <a:spcBef>
                <a:spcPts val="0"/>
              </a:spcBef>
              <a:spcAft>
                <a:spcPts val="600"/>
              </a:spcAft>
              <a:buNone/>
            </a:pPr>
            <a:r>
              <a:rPr lang="x-none" dirty="0">
                <a:latin typeface="Calibri" panose="020F0502020204030204" pitchFamily="34" charset="0"/>
                <a:cs typeface="Calibri" panose="020F0502020204030204" pitchFamily="34" charset="0"/>
              </a:rPr>
              <a:t>6 de oct 2020 – Urnas (buzones) electorales estarán disponibles.</a:t>
            </a:r>
          </a:p>
          <a:p>
            <a:pPr marL="45720" indent="0">
              <a:lnSpc>
                <a:spcPct val="100000"/>
              </a:lnSpc>
              <a:spcBef>
                <a:spcPts val="0"/>
              </a:spcBef>
              <a:spcAft>
                <a:spcPts val="600"/>
              </a:spcAft>
              <a:buNone/>
            </a:pPr>
            <a:r>
              <a:rPr lang="x-none" dirty="0">
                <a:latin typeface="Calibri" panose="020F0502020204030204" pitchFamily="34" charset="0"/>
                <a:cs typeface="Calibri" panose="020F0502020204030204" pitchFamily="34" charset="0"/>
              </a:rPr>
              <a:t>12 de octubre 2020- Día de los Pueblos Indígenas.</a:t>
            </a:r>
          </a:p>
          <a:p>
            <a:pPr marL="45720" indent="0">
              <a:lnSpc>
                <a:spcPct val="100000"/>
              </a:lnSpc>
              <a:spcBef>
                <a:spcPts val="0"/>
              </a:spcBef>
              <a:spcAft>
                <a:spcPts val="600"/>
              </a:spcAft>
              <a:buNone/>
            </a:pPr>
            <a:r>
              <a:rPr lang="x-none" dirty="0">
                <a:latin typeface="Calibri" panose="020F0502020204030204" pitchFamily="34" charset="0"/>
                <a:cs typeface="Calibri" panose="020F0502020204030204" pitchFamily="34" charset="0"/>
              </a:rPr>
              <a:t>19 de oct 19, 2020 – Se Cierra la inscripción para efectos administrativos. Los votantes se podrán inscribirse y votar hasta el día de elecciones. </a:t>
            </a:r>
          </a:p>
          <a:p>
            <a:pPr marL="45720" indent="0">
              <a:lnSpc>
                <a:spcPct val="100000"/>
              </a:lnSpc>
              <a:spcBef>
                <a:spcPts val="0"/>
              </a:spcBef>
              <a:spcAft>
                <a:spcPts val="600"/>
              </a:spcAft>
              <a:buNone/>
            </a:pPr>
            <a:r>
              <a:rPr lang="x-none" dirty="0">
                <a:latin typeface="Calibri" panose="020F0502020204030204" pitchFamily="34" charset="0"/>
                <a:cs typeface="Calibri" panose="020F0502020204030204" pitchFamily="34" charset="0"/>
              </a:rPr>
              <a:t>31 de oct 2020 – Día de las brujas– Se abren 15 recintos adicionales para votar en persona.</a:t>
            </a:r>
          </a:p>
          <a:p>
            <a:pPr marL="45720" indent="0">
              <a:lnSpc>
                <a:spcPct val="100000"/>
              </a:lnSpc>
              <a:spcBef>
                <a:spcPts val="0"/>
              </a:spcBef>
              <a:spcAft>
                <a:spcPts val="600"/>
              </a:spcAft>
              <a:buNone/>
            </a:pPr>
            <a:r>
              <a:rPr lang="es-ES" dirty="0">
                <a:latin typeface="Calibri" panose="020F0502020204030204" pitchFamily="34" charset="0"/>
                <a:cs typeface="Calibri" panose="020F0502020204030204" pitchFamily="34" charset="0"/>
              </a:rPr>
              <a:t>¡</a:t>
            </a:r>
            <a:r>
              <a:rPr lang="x-none" dirty="0">
                <a:latin typeface="Calibri" panose="020F0502020204030204" pitchFamily="34" charset="0"/>
                <a:cs typeface="Calibri" panose="020F0502020204030204" pitchFamily="34" charset="0"/>
              </a:rPr>
              <a:t>3 de nov Día de elecciones el ultimo día para votar!</a:t>
            </a:r>
          </a:p>
        </p:txBody>
      </p:sp>
      <p:pic>
        <p:nvPicPr>
          <p:cNvPr id="2050" name="Picture 2" descr="Vote.nd.gov">
            <a:extLst>
              <a:ext uri="{FF2B5EF4-FFF2-40B4-BE49-F238E27FC236}">
                <a16:creationId xmlns:a16="http://schemas.microsoft.com/office/drawing/2014/main" id="{DE352B4E-F9E2-4E58-A267-0E60A1EB20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6395" y="300111"/>
            <a:ext cx="2282810" cy="2250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15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C4E9E-2C27-4626-8A3A-4DC3D07B1519}"/>
              </a:ext>
            </a:extLst>
          </p:cNvPr>
          <p:cNvSpPr>
            <a:spLocks noGrp="1"/>
          </p:cNvSpPr>
          <p:nvPr>
            <p:ph type="title"/>
          </p:nvPr>
        </p:nvSpPr>
        <p:spPr/>
        <p:txBody>
          <a:bodyPr/>
          <a:lstStyle/>
          <a:p>
            <a:r>
              <a:rPr lang="es-ES"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Gracias!</a:t>
            </a:r>
          </a:p>
        </p:txBody>
      </p:sp>
      <p:pic>
        <p:nvPicPr>
          <p:cNvPr id="5" name="Content Placeholder 4" descr="A picture containing room&#10;&#10;Description automatically generated">
            <a:extLst>
              <a:ext uri="{FF2B5EF4-FFF2-40B4-BE49-F238E27FC236}">
                <a16:creationId xmlns:a16="http://schemas.microsoft.com/office/drawing/2014/main" id="{AF67C4D0-D13E-40E3-BA69-CEE1A36F00D2}"/>
              </a:ext>
            </a:extLst>
          </p:cNvPr>
          <p:cNvPicPr>
            <a:picLocks noGrp="1" noChangeAspect="1"/>
          </p:cNvPicPr>
          <p:nvPr>
            <p:ph idx="1"/>
          </p:nvPr>
        </p:nvPicPr>
        <p:blipFill>
          <a:blip r:embed="rId2"/>
          <a:stretch>
            <a:fillRect/>
          </a:stretch>
        </p:blipFill>
        <p:spPr>
          <a:xfrm>
            <a:off x="4113704" y="1727021"/>
            <a:ext cx="6737175" cy="3403958"/>
          </a:xfrm>
        </p:spPr>
      </p:pic>
      <p:sp>
        <p:nvSpPr>
          <p:cNvPr id="6" name="TextBox 5">
            <a:extLst>
              <a:ext uri="{FF2B5EF4-FFF2-40B4-BE49-F238E27FC236}">
                <a16:creationId xmlns:a16="http://schemas.microsoft.com/office/drawing/2014/main" id="{A708AF2D-7523-4AC4-9AFD-DE28E8774A39}"/>
              </a:ext>
            </a:extLst>
          </p:cNvPr>
          <p:cNvSpPr txBox="1"/>
          <p:nvPr/>
        </p:nvSpPr>
        <p:spPr>
          <a:xfrm>
            <a:off x="1216404" y="1727021"/>
            <a:ext cx="2784095" cy="4247317"/>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Gail L. Pellerin</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County Clerk</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831-454-2060 (main)</a:t>
            </a:r>
          </a:p>
          <a:p>
            <a:r>
              <a:rPr lang="en-US" dirty="0">
                <a:latin typeface="Calibri" panose="020F0502020204030204" pitchFamily="34" charset="0"/>
                <a:cs typeface="Calibri" panose="020F0502020204030204" pitchFamily="34" charset="0"/>
              </a:rPr>
              <a:t>831-454-2419 (direct)</a:t>
            </a:r>
          </a:p>
          <a:p>
            <a:r>
              <a:rPr lang="en-US" dirty="0">
                <a:latin typeface="Calibri" panose="020F0502020204030204" pitchFamily="34" charset="0"/>
                <a:cs typeface="Calibri" panose="020F0502020204030204" pitchFamily="34" charset="0"/>
                <a:hlinkClick r:id="rId3"/>
              </a:rPr>
              <a:t>info@votescount.us</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hlinkClick r:id="rId4"/>
              </a:rPr>
              <a:t>www.votescount.us</a:t>
            </a:r>
            <a:r>
              <a:rPr lang="en-US" dirty="0">
                <a:latin typeface="Calibri" panose="020F0502020204030204" pitchFamily="34" charset="0"/>
                <a:cs typeface="Calibri" panose="020F0502020204030204" pitchFamily="34" charset="0"/>
              </a:rPr>
              <a:t> </a:t>
            </a:r>
          </a:p>
          <a:p>
            <a:endParaRPr lang="en-US" dirty="0">
              <a:latin typeface="Calibri" panose="020F0502020204030204" pitchFamily="34" charset="0"/>
              <a:cs typeface="Calibri" panose="020F0502020204030204" pitchFamily="34" charset="0"/>
            </a:endParaRPr>
          </a:p>
          <a:p>
            <a:r>
              <a:rPr lang="x-none" dirty="0">
                <a:latin typeface="Calibri" panose="020F0502020204030204" pitchFamily="34" charset="0"/>
                <a:cs typeface="Calibri" panose="020F0502020204030204" pitchFamily="34" charset="0"/>
              </a:rPr>
              <a:t>Gracias especiales</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Beatriz Flores, Watsonville City Clerk</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Irwin Ortiz,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Assistant City Clerk</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Future of California Elections for the graphics! </a:t>
            </a:r>
          </a:p>
        </p:txBody>
      </p:sp>
    </p:spTree>
    <p:extLst>
      <p:ext uri="{BB962C8B-B14F-4D97-AF65-F5344CB8AC3E}">
        <p14:creationId xmlns:p14="http://schemas.microsoft.com/office/powerpoint/2010/main" val="2360922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224" y="265176"/>
            <a:ext cx="10197656" cy="1088136"/>
          </a:xfrm>
        </p:spPr>
        <p:txBody>
          <a:bodyPr>
            <a:normAutofit/>
          </a:bodyPr>
          <a:lstStyle/>
          <a:p>
            <a:r>
              <a:rPr lang="es-ES" sz="3200" dirty="0">
                <a:latin typeface="Calibri" panose="020F0502020204030204" pitchFamily="34" charset="0"/>
                <a:cs typeface="Calibri" panose="020F0502020204030204" pitchFamily="34" charset="0"/>
              </a:rPr>
              <a:t>¿Puede la oficina de correos entregar todas estas boletas?</a:t>
            </a:r>
            <a:endParaRPr lang="en-US" sz="32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53223" y="1484851"/>
            <a:ext cx="9509760" cy="4204982"/>
          </a:xfrm>
        </p:spPr>
        <p:txBody>
          <a:bodyPr/>
          <a:lstStyle/>
          <a:p>
            <a:r>
              <a:rPr lang="es-ES" dirty="0">
                <a:latin typeface="Calibri" panose="020F0502020204030204" pitchFamily="34" charset="0"/>
                <a:cs typeface="Calibri" panose="020F0502020204030204" pitchFamily="34" charset="0"/>
              </a:rPr>
              <a:t>Los representantes de la oficina de correos nos han asegurado que </a:t>
            </a:r>
            <a:r>
              <a:rPr lang="es-ES" b="1" dirty="0">
                <a:latin typeface="Calibri" panose="020F0502020204030204" pitchFamily="34" charset="0"/>
                <a:cs typeface="Calibri" panose="020F0502020204030204" pitchFamily="34" charset="0"/>
              </a:rPr>
              <a:t>no habrá problemas para entregar las boletas</a:t>
            </a:r>
            <a:r>
              <a:rPr lang="en-US" b="1" dirty="0">
                <a:latin typeface="Calibri" panose="020F0502020204030204" pitchFamily="34" charset="0"/>
                <a:cs typeface="Calibri" panose="020F0502020204030204" pitchFamily="34" charset="0"/>
              </a:rPr>
              <a:t>.</a:t>
            </a:r>
          </a:p>
          <a:p>
            <a:r>
              <a:rPr lang="es-ES" dirty="0">
                <a:latin typeface="Calibri" panose="020F0502020204030204" pitchFamily="34" charset="0"/>
                <a:cs typeface="Calibri" panose="020F0502020204030204" pitchFamily="34" charset="0"/>
              </a:rPr>
              <a:t>Regístrese para rastrear su boleta </a:t>
            </a:r>
            <a:r>
              <a:rPr lang="en-US" u="sng" dirty="0">
                <a:latin typeface="Calibri" panose="020F0502020204030204" pitchFamily="34" charset="0"/>
                <a:cs typeface="Calibri" panose="020F0502020204030204" pitchFamily="34" charset="0"/>
              </a:rPr>
              <a:t>wheresmyballot.sos.ca.gov</a:t>
            </a:r>
          </a:p>
          <a:p>
            <a:r>
              <a:rPr lang="es-ES" dirty="0">
                <a:latin typeface="Calibri" panose="020F0502020204030204" pitchFamily="34" charset="0"/>
                <a:cs typeface="Calibri" panose="020F0502020204030204" pitchFamily="34" charset="0"/>
              </a:rPr>
              <a:t>Cuando le enviemos una boleta, recibirá una alerta cuando:</a:t>
            </a:r>
          </a:p>
          <a:p>
            <a:pPr marL="777240" lvl="1" indent="-457200">
              <a:buFont typeface="+mj-lt"/>
              <a:buAutoNum type="arabicPeriod"/>
            </a:pPr>
            <a:r>
              <a:rPr lang="es-ES" dirty="0">
                <a:latin typeface="Calibri" panose="020F0502020204030204" pitchFamily="34" charset="0"/>
                <a:cs typeface="Calibri" panose="020F0502020204030204" pitchFamily="34" charset="0"/>
              </a:rPr>
              <a:t>Su boleta ingresa al flujo de correo</a:t>
            </a:r>
          </a:p>
          <a:p>
            <a:pPr marL="777240" lvl="1" indent="-457200">
              <a:buFont typeface="+mj-lt"/>
              <a:buAutoNum type="arabicPeriod"/>
            </a:pPr>
            <a:r>
              <a:rPr lang="es-ES" dirty="0">
                <a:latin typeface="Calibri" panose="020F0502020204030204" pitchFamily="34" charset="0"/>
                <a:cs typeface="Calibri" panose="020F0502020204030204" pitchFamily="34" charset="0"/>
              </a:rPr>
              <a:t>Su boleta está en su buzón. Regístrese para recibir una entrega informada en</a:t>
            </a:r>
            <a:r>
              <a:rPr lang="en-US" dirty="0">
                <a:latin typeface="Calibri" panose="020F0502020204030204" pitchFamily="34" charset="0"/>
                <a:cs typeface="Calibri" panose="020F0502020204030204" pitchFamily="34" charset="0"/>
              </a:rPr>
              <a:t> </a:t>
            </a:r>
            <a:r>
              <a:rPr lang="en-US" u="sng" dirty="0">
                <a:latin typeface="Calibri" panose="020F0502020204030204" pitchFamily="34" charset="0"/>
                <a:cs typeface="Calibri" panose="020F0502020204030204" pitchFamily="34" charset="0"/>
              </a:rPr>
              <a:t>usps.com </a:t>
            </a:r>
          </a:p>
          <a:p>
            <a:pPr marL="777240" lvl="1" indent="-457200">
              <a:buFont typeface="+mj-lt"/>
              <a:buAutoNum type="arabicPeriod"/>
            </a:pPr>
            <a:r>
              <a:rPr lang="es-ES" dirty="0">
                <a:latin typeface="Calibri" panose="020F0502020204030204" pitchFamily="34" charset="0"/>
                <a:cs typeface="Calibri" panose="020F0502020204030204" pitchFamily="34" charset="0"/>
              </a:rPr>
              <a:t>Su boleta es recibida y aceptada por la oficina electoral del condado.</a:t>
            </a:r>
          </a:p>
          <a:p>
            <a:r>
              <a:rPr lang="es-ES" dirty="0">
                <a:latin typeface="Calibri" panose="020F0502020204030204" pitchFamily="34" charset="0"/>
                <a:cs typeface="Calibri" panose="020F0502020204030204" pitchFamily="34" charset="0"/>
              </a:rPr>
              <a:t>Otras alertas pueden incluir: cuando su boleta votada ingresa al flujo de correo (si la envía por correo), si hay un problema con su firma, si no podemos contar su boleta por cualquier motivo, si su boleta no se puede entregar</a:t>
            </a:r>
            <a:r>
              <a:rPr lang="en-US" dirty="0">
                <a:latin typeface="Calibri" panose="020F0502020204030204" pitchFamily="34" charset="0"/>
                <a:cs typeface="Calibri" panose="020F0502020204030204" pitchFamily="34" charset="0"/>
              </a:rPr>
              <a:t>. </a:t>
            </a:r>
          </a:p>
        </p:txBody>
      </p:sp>
      <p:pic>
        <p:nvPicPr>
          <p:cNvPr id="5" name="Picture 4" descr="wheresmyballot.sos.ca.gov&#10;&#10;Description automatically generated">
            <a:extLst>
              <a:ext uri="{FF2B5EF4-FFF2-40B4-BE49-F238E27FC236}">
                <a16:creationId xmlns:a16="http://schemas.microsoft.com/office/drawing/2014/main" id="{10CF90FE-E7C3-4C13-810A-F90C4657AE0D}"/>
              </a:ext>
            </a:extLst>
          </p:cNvPr>
          <p:cNvPicPr>
            <a:picLocks noChangeAspect="1"/>
          </p:cNvPicPr>
          <p:nvPr/>
        </p:nvPicPr>
        <p:blipFill>
          <a:blip r:embed="rId2"/>
          <a:stretch>
            <a:fillRect/>
          </a:stretch>
        </p:blipFill>
        <p:spPr>
          <a:xfrm>
            <a:off x="8001059" y="1842306"/>
            <a:ext cx="1438011" cy="1438011"/>
          </a:xfrm>
          <a:prstGeom prst="rect">
            <a:avLst/>
          </a:prstGeom>
        </p:spPr>
      </p:pic>
      <p:pic>
        <p:nvPicPr>
          <p:cNvPr id="7" name="Picture 6" descr="USPS Informed delivery&#10;&#10;Description automatically generated">
            <a:extLst>
              <a:ext uri="{FF2B5EF4-FFF2-40B4-BE49-F238E27FC236}">
                <a16:creationId xmlns:a16="http://schemas.microsoft.com/office/drawing/2014/main" id="{61CBCC35-1F0E-4D66-9617-AB682534D486}"/>
              </a:ext>
            </a:extLst>
          </p:cNvPr>
          <p:cNvPicPr>
            <a:picLocks noChangeAspect="1"/>
          </p:cNvPicPr>
          <p:nvPr/>
        </p:nvPicPr>
        <p:blipFill>
          <a:blip r:embed="rId3"/>
          <a:stretch>
            <a:fillRect/>
          </a:stretch>
        </p:blipFill>
        <p:spPr>
          <a:xfrm>
            <a:off x="10266868" y="2629254"/>
            <a:ext cx="1271909" cy="1916176"/>
          </a:xfrm>
          <a:prstGeom prst="rect">
            <a:avLst/>
          </a:prstGeom>
        </p:spPr>
      </p:pic>
      <p:cxnSp>
        <p:nvCxnSpPr>
          <p:cNvPr id="9" name="Straight Arrow Connector 8">
            <a:extLst>
              <a:ext uri="{FF2B5EF4-FFF2-40B4-BE49-F238E27FC236}">
                <a16:creationId xmlns:a16="http://schemas.microsoft.com/office/drawing/2014/main" id="{B5671B51-A008-44DF-BACA-5637E18BB6A5}"/>
              </a:ext>
            </a:extLst>
          </p:cNvPr>
          <p:cNvCxnSpPr>
            <a:cxnSpLocks/>
          </p:cNvCxnSpPr>
          <p:nvPr/>
        </p:nvCxnSpPr>
        <p:spPr>
          <a:xfrm>
            <a:off x="7499758" y="2485773"/>
            <a:ext cx="367077" cy="0"/>
          </a:xfrm>
          <a:prstGeom prst="straightConnector1">
            <a:avLst/>
          </a:prstGeom>
          <a:ln w="666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04181A3-53C6-45B2-A38E-85ABB3858E89}"/>
              </a:ext>
            </a:extLst>
          </p:cNvPr>
          <p:cNvCxnSpPr>
            <a:cxnSpLocks/>
          </p:cNvCxnSpPr>
          <p:nvPr/>
        </p:nvCxnSpPr>
        <p:spPr>
          <a:xfrm>
            <a:off x="9687437" y="3718977"/>
            <a:ext cx="475546" cy="0"/>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45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latin typeface="Calibri" panose="020F0502020204030204" pitchFamily="34" charset="0"/>
                <a:cs typeface="Calibri" panose="020F0502020204030204" pitchFamily="34" charset="0"/>
              </a:rPr>
            </a:br>
            <a:r>
              <a:rPr lang="es-ES" dirty="0">
                <a:latin typeface="Calibri" panose="020F0502020204030204" pitchFamily="34" charset="0"/>
                <a:cs typeface="Calibri" panose="020F0502020204030204" pitchFamily="34" charset="0"/>
              </a:rPr>
              <a:t>¡Sólo porque le enviamos por correo la boleta,</a:t>
            </a:r>
            <a:r>
              <a:rPr lang="es-ES" b="1" dirty="0">
                <a:latin typeface="Calibri" panose="020F0502020204030204" pitchFamily="34" charset="0"/>
                <a:cs typeface="Calibri" panose="020F0502020204030204" pitchFamily="34" charset="0"/>
              </a:rPr>
              <a:t> no tiene que devolverla por correo!</a:t>
            </a:r>
            <a:endParaRPr lang="en-US" b="1" dirty="0">
              <a:latin typeface="Calibri" panose="020F0502020204030204" pitchFamily="34" charset="0"/>
              <a:cs typeface="Calibri" panose="020F0502020204030204" pitchFamily="34" charset="0"/>
            </a:endParaRPr>
          </a:p>
        </p:txBody>
      </p:sp>
      <p:pic>
        <p:nvPicPr>
          <p:cNvPr id="7" name="Picture Placeholder 6" descr="Ballot drop box in front of the county building"/>
          <p:cNvPicPr>
            <a:picLocks noGrp="1" noChangeAspect="1"/>
          </p:cNvPicPr>
          <p:nvPr>
            <p:ph type="pic" idx="1"/>
          </p:nvPr>
        </p:nvPicPr>
        <p:blipFill>
          <a:blip r:embed="rId2"/>
          <a:srcRect/>
          <a:stretch/>
        </p:blipFill>
        <p:spPr>
          <a:xfrm>
            <a:off x="1166580" y="685800"/>
            <a:ext cx="6096000" cy="4572000"/>
          </a:xfrm>
        </p:spPr>
      </p:pic>
      <p:sp>
        <p:nvSpPr>
          <p:cNvPr id="4" name="Text Placeholder 3"/>
          <p:cNvSpPr>
            <a:spLocks noGrp="1"/>
          </p:cNvSpPr>
          <p:nvPr>
            <p:ph type="body" sz="half" idx="2"/>
          </p:nvPr>
        </p:nvSpPr>
        <p:spPr>
          <a:xfrm>
            <a:off x="8151229" y="3874738"/>
            <a:ext cx="3377133" cy="1703696"/>
          </a:xfrm>
        </p:spPr>
        <p:txBody>
          <a:bodyPr/>
          <a:lstStyle/>
          <a:p>
            <a:r>
              <a:rPr lang="es-ES" dirty="0">
                <a:latin typeface="Calibri" panose="020F0502020204030204" pitchFamily="34" charset="0"/>
                <a:cs typeface="Calibri" panose="020F0502020204030204" pitchFamily="34" charset="0"/>
              </a:rPr>
              <a:t>Tendremos 15 buzones disponibles las 24 horas del día, empezando el 6 octubre hasta las a 8 de la noche el martes 3 de noviembre.</a:t>
            </a:r>
            <a:endParaRPr lang="en-US" dirty="0">
              <a:latin typeface="Calibri" panose="020F0502020204030204" pitchFamily="34" charset="0"/>
              <a:cs typeface="Calibri" panose="020F0502020204030204" pitchFamily="34" charset="0"/>
            </a:endParaRPr>
          </a:p>
        </p:txBody>
      </p:sp>
      <p:sp>
        <p:nvSpPr>
          <p:cNvPr id="3" name="Oval 2"/>
          <p:cNvSpPr/>
          <p:nvPr/>
        </p:nvSpPr>
        <p:spPr>
          <a:xfrm>
            <a:off x="2256312" y="1626920"/>
            <a:ext cx="2624446" cy="2671948"/>
          </a:xfrm>
          <a:prstGeom prst="ellipse">
            <a:avLst/>
          </a:prstGeom>
          <a:solidFill>
            <a:srgbClr val="FFFF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88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262273"/>
            <a:ext cx="9509759" cy="951228"/>
          </a:xfrm>
        </p:spPr>
        <p:txBody>
          <a:bodyPr>
            <a:normAutofit fontScale="90000"/>
          </a:bodyPr>
          <a:lstStyle/>
          <a:p>
            <a:r>
              <a:rPr lang="x-none" dirty="0">
                <a:latin typeface="Calibri" panose="020F0502020204030204" pitchFamily="34" charset="0"/>
                <a:cs typeface="Calibri" panose="020F0502020204030204" pitchFamily="34" charset="0"/>
              </a:rPr>
              <a:t>Localidades de buzones para entregar las boletas</a:t>
            </a:r>
          </a:p>
        </p:txBody>
      </p:sp>
      <p:sp>
        <p:nvSpPr>
          <p:cNvPr id="3" name="Content Placeholder 2">
            <a:extLst>
              <a:ext uri="{FF2B5EF4-FFF2-40B4-BE49-F238E27FC236}">
                <a16:creationId xmlns:a16="http://schemas.microsoft.com/office/drawing/2014/main" id="{DF7D2E1F-56DB-4E8B-B385-BFCA35DF4436}"/>
              </a:ext>
            </a:extLst>
          </p:cNvPr>
          <p:cNvSpPr>
            <a:spLocks noGrp="1"/>
          </p:cNvSpPr>
          <p:nvPr>
            <p:ph idx="1"/>
          </p:nvPr>
        </p:nvSpPr>
        <p:spPr>
          <a:xfrm>
            <a:off x="1341120" y="1353312"/>
            <a:ext cx="5554630" cy="4761738"/>
          </a:xfrm>
        </p:spPr>
        <p:txBody>
          <a:bodyPr>
            <a:normAutofit fontScale="85000" lnSpcReduction="20000"/>
          </a:bodyPr>
          <a:lstStyle/>
          <a:p>
            <a:pPr marL="228600" marR="0">
              <a:lnSpc>
                <a:spcPct val="107000"/>
              </a:lnSpc>
              <a:spcBef>
                <a:spcPts val="0"/>
              </a:spcBef>
              <a:spcAft>
                <a:spcPts val="600"/>
              </a:spcAft>
            </a:pPr>
            <a:r>
              <a:rPr lang="x-none" sz="1800" b="1" dirty="0">
                <a:effectLst/>
                <a:latin typeface="Calibri" panose="020F0502020204030204" pitchFamily="34" charset="0"/>
                <a:ea typeface="Calibri" panose="020F0502020204030204" pitchFamily="34" charset="0"/>
                <a:cs typeface="Calibri" panose="020F0502020204030204" pitchFamily="34" charset="0"/>
              </a:rPr>
              <a:t>Aptos</a:t>
            </a:r>
            <a:r>
              <a:rPr lang="x-none" sz="1800" dirty="0">
                <a:effectLst/>
                <a:latin typeface="Calibri" panose="020F0502020204030204" pitchFamily="34" charset="0"/>
                <a:ea typeface="Calibri" panose="020F0502020204030204" pitchFamily="34" charset="0"/>
                <a:cs typeface="Calibri" panose="020F0502020204030204" pitchFamily="34" charset="0"/>
              </a:rPr>
              <a:t> – Biblioteca pública, 7695 </a:t>
            </a:r>
            <a:r>
              <a:rPr lang="x-none" sz="1800" dirty="0" err="1">
                <a:effectLst/>
                <a:latin typeface="Calibri" panose="020F0502020204030204" pitchFamily="34" charset="0"/>
                <a:ea typeface="Calibri" panose="020F0502020204030204" pitchFamily="34" charset="0"/>
                <a:cs typeface="Calibri" panose="020F0502020204030204" pitchFamily="34" charset="0"/>
              </a:rPr>
              <a:t>Soquel</a:t>
            </a:r>
            <a:r>
              <a:rPr lang="x-none" sz="1800" dirty="0">
                <a:effectLst/>
                <a:latin typeface="Calibri" panose="020F0502020204030204" pitchFamily="34" charset="0"/>
                <a:ea typeface="Calibri" panose="020F0502020204030204" pitchFamily="34" charset="0"/>
                <a:cs typeface="Calibri" panose="020F0502020204030204" pitchFamily="34" charset="0"/>
              </a:rPr>
              <a:t> Dr.</a:t>
            </a:r>
          </a:p>
          <a:p>
            <a:pPr marL="228600" marR="0">
              <a:lnSpc>
                <a:spcPct val="107000"/>
              </a:lnSpc>
              <a:spcBef>
                <a:spcPts val="0"/>
              </a:spcBef>
              <a:spcAft>
                <a:spcPts val="600"/>
              </a:spcAft>
            </a:pPr>
            <a:r>
              <a:rPr lang="x-none" sz="1800" b="1" dirty="0">
                <a:effectLst/>
                <a:latin typeface="Calibri" panose="020F0502020204030204" pitchFamily="34" charset="0"/>
                <a:ea typeface="Calibri" panose="020F0502020204030204" pitchFamily="34" charset="0"/>
                <a:cs typeface="Calibri" panose="020F0502020204030204" pitchFamily="34" charset="0"/>
              </a:rPr>
              <a:t>Aptos</a:t>
            </a:r>
            <a:r>
              <a:rPr lang="x-none" sz="1800" dirty="0">
                <a:effectLst/>
                <a:latin typeface="Calibri" panose="020F0502020204030204" pitchFamily="34" charset="0"/>
                <a:ea typeface="Calibri" panose="020F0502020204030204" pitchFamily="34" charset="0"/>
                <a:cs typeface="Calibri" panose="020F0502020204030204" pitchFamily="34" charset="0"/>
              </a:rPr>
              <a:t> - Polo </a:t>
            </a:r>
            <a:r>
              <a:rPr lang="x-none" sz="1800" dirty="0" err="1">
                <a:effectLst/>
                <a:latin typeface="Calibri" panose="020F0502020204030204" pitchFamily="34" charset="0"/>
                <a:ea typeface="Calibri" panose="020F0502020204030204" pitchFamily="34" charset="0"/>
                <a:cs typeface="Calibri" panose="020F0502020204030204" pitchFamily="34" charset="0"/>
              </a:rPr>
              <a:t>Grounds</a:t>
            </a:r>
            <a:r>
              <a:rPr lang="x-none" sz="1800" dirty="0">
                <a:effectLst/>
                <a:latin typeface="Calibri" panose="020F0502020204030204" pitchFamily="34" charset="0"/>
                <a:ea typeface="Calibri" panose="020F0502020204030204" pitchFamily="34" charset="0"/>
                <a:cs typeface="Calibri" panose="020F0502020204030204" pitchFamily="34" charset="0"/>
              </a:rPr>
              <a:t>, 2255 Huntington Dr.</a:t>
            </a:r>
          </a:p>
          <a:p>
            <a:pPr marL="228600" marR="0">
              <a:lnSpc>
                <a:spcPct val="107000"/>
              </a:lnSpc>
              <a:spcBef>
                <a:spcPts val="0"/>
              </a:spcBef>
              <a:spcAft>
                <a:spcPts val="600"/>
              </a:spcAft>
            </a:pPr>
            <a:r>
              <a:rPr lang="x-none" sz="1800" b="1" dirty="0">
                <a:effectLst/>
                <a:latin typeface="Calibri" panose="020F0502020204030204" pitchFamily="34" charset="0"/>
                <a:ea typeface="Calibri" panose="020F0502020204030204" pitchFamily="34" charset="0"/>
                <a:cs typeface="Calibri" panose="020F0502020204030204" pitchFamily="34" charset="0"/>
              </a:rPr>
              <a:t>Aptos</a:t>
            </a:r>
            <a:r>
              <a:rPr lang="x-none" sz="1800" dirty="0">
                <a:effectLst/>
                <a:latin typeface="Calibri" panose="020F0502020204030204" pitchFamily="34" charset="0"/>
                <a:ea typeface="Calibri" panose="020F0502020204030204" pitchFamily="34" charset="0"/>
                <a:cs typeface="Calibri" panose="020F0502020204030204" pitchFamily="34" charset="0"/>
              </a:rPr>
              <a:t> - Cabrillo </a:t>
            </a:r>
            <a:r>
              <a:rPr lang="x-none" sz="1800" dirty="0" err="1">
                <a:effectLst/>
                <a:latin typeface="Calibri" panose="020F0502020204030204" pitchFamily="34" charset="0"/>
                <a:ea typeface="Calibri" panose="020F0502020204030204" pitchFamily="34" charset="0"/>
                <a:cs typeface="Calibri" panose="020F0502020204030204" pitchFamily="34" charset="0"/>
              </a:rPr>
              <a:t>College</a:t>
            </a:r>
            <a:r>
              <a:rPr lang="x-none" sz="1800" dirty="0">
                <a:effectLst/>
                <a:latin typeface="Calibri" panose="020F0502020204030204" pitchFamily="34" charset="0"/>
                <a:ea typeface="Calibri" panose="020F0502020204030204" pitchFamily="34" charset="0"/>
                <a:cs typeface="Calibri" panose="020F0502020204030204" pitchFamily="34" charset="0"/>
              </a:rPr>
              <a:t> por el estadio de </a:t>
            </a:r>
            <a:r>
              <a:rPr lang="x-none" sz="1800" dirty="0" err="1">
                <a:effectLst/>
                <a:latin typeface="Calibri" panose="020F0502020204030204" pitchFamily="34" charset="0"/>
                <a:ea typeface="Calibri" panose="020F0502020204030204" pitchFamily="34" charset="0"/>
                <a:cs typeface="Calibri" panose="020F0502020204030204" pitchFamily="34" charset="0"/>
              </a:rPr>
              <a:t>football</a:t>
            </a:r>
            <a:r>
              <a:rPr lang="x-none" sz="1800" dirty="0">
                <a:effectLst/>
                <a:latin typeface="Calibri" panose="020F0502020204030204" pitchFamily="34" charset="0"/>
                <a:ea typeface="Calibri" panose="020F0502020204030204" pitchFamily="34" charset="0"/>
                <a:cs typeface="Calibri" panose="020F0502020204030204" pitchFamily="34" charset="0"/>
              </a:rPr>
              <a:t>, 3732 Cabrillo </a:t>
            </a:r>
            <a:r>
              <a:rPr lang="x-none" sz="1800" dirty="0" err="1">
                <a:effectLst/>
                <a:latin typeface="Calibri" panose="020F0502020204030204" pitchFamily="34" charset="0"/>
                <a:ea typeface="Calibri" panose="020F0502020204030204" pitchFamily="34" charset="0"/>
                <a:cs typeface="Calibri" panose="020F0502020204030204" pitchFamily="34" charset="0"/>
              </a:rPr>
              <a:t>College</a:t>
            </a:r>
            <a:r>
              <a:rPr lang="x-none" sz="1800" dirty="0">
                <a:effectLst/>
                <a:latin typeface="Calibri" panose="020F0502020204030204" pitchFamily="34" charset="0"/>
                <a:ea typeface="Calibri" panose="020F0502020204030204" pitchFamily="34" charset="0"/>
                <a:cs typeface="Calibri" panose="020F0502020204030204" pitchFamily="34" charset="0"/>
              </a:rPr>
              <a:t> Dr.</a:t>
            </a:r>
          </a:p>
          <a:p>
            <a:pPr marL="228600" marR="0">
              <a:lnSpc>
                <a:spcPct val="107000"/>
              </a:lnSpc>
              <a:spcBef>
                <a:spcPts val="0"/>
              </a:spcBef>
              <a:spcAft>
                <a:spcPts val="600"/>
              </a:spcAft>
            </a:pPr>
            <a:r>
              <a:rPr lang="x-none" sz="1800" b="1" dirty="0">
                <a:effectLst/>
                <a:latin typeface="Calibri" panose="020F0502020204030204" pitchFamily="34" charset="0"/>
                <a:ea typeface="Calibri" panose="020F0502020204030204" pitchFamily="34" charset="0"/>
                <a:cs typeface="Calibri" panose="020F0502020204030204" pitchFamily="34" charset="0"/>
              </a:rPr>
              <a:t>Ben </a:t>
            </a:r>
            <a:r>
              <a:rPr lang="x-none" sz="1800" b="1" dirty="0" err="1">
                <a:effectLst/>
                <a:latin typeface="Calibri" panose="020F0502020204030204" pitchFamily="34" charset="0"/>
                <a:ea typeface="Calibri" panose="020F0502020204030204" pitchFamily="34" charset="0"/>
                <a:cs typeface="Calibri" panose="020F0502020204030204" pitchFamily="34" charset="0"/>
              </a:rPr>
              <a:t>Lomond</a:t>
            </a:r>
            <a:r>
              <a:rPr lang="x-none" sz="1800" dirty="0">
                <a:effectLst/>
                <a:latin typeface="Calibri" panose="020F0502020204030204" pitchFamily="34" charset="0"/>
                <a:ea typeface="Calibri" panose="020F0502020204030204" pitchFamily="34" charset="0"/>
                <a:cs typeface="Calibri" panose="020F0502020204030204" pitchFamily="34" charset="0"/>
              </a:rPr>
              <a:t> - </a:t>
            </a:r>
            <a:r>
              <a:rPr lang="x-none" sz="1800" dirty="0" err="1">
                <a:effectLst/>
                <a:latin typeface="Calibri" panose="020F0502020204030204" pitchFamily="34" charset="0"/>
                <a:ea typeface="Calibri" panose="020F0502020204030204" pitchFamily="34" charset="0"/>
                <a:cs typeface="Calibri" panose="020F0502020204030204" pitchFamily="34" charset="0"/>
              </a:rPr>
              <a:t>Highlands</a:t>
            </a:r>
            <a:r>
              <a:rPr lang="x-none" sz="1800" dirty="0">
                <a:effectLst/>
                <a:latin typeface="Calibri" panose="020F0502020204030204" pitchFamily="34" charset="0"/>
                <a:ea typeface="Calibri" panose="020F0502020204030204" pitchFamily="34" charset="0"/>
                <a:cs typeface="Calibri" panose="020F0502020204030204" pitchFamily="34" charset="0"/>
              </a:rPr>
              <a:t> Park, 8500 </a:t>
            </a:r>
            <a:r>
              <a:rPr lang="x-none" sz="1800" dirty="0" err="1">
                <a:effectLst/>
                <a:latin typeface="Calibri" panose="020F0502020204030204" pitchFamily="34" charset="0"/>
                <a:ea typeface="Calibri" panose="020F0502020204030204" pitchFamily="34" charset="0"/>
                <a:cs typeface="Calibri" panose="020F0502020204030204" pitchFamily="34" charset="0"/>
              </a:rPr>
              <a:t>Highway</a:t>
            </a:r>
            <a:r>
              <a:rPr lang="x-none" sz="1800" dirty="0">
                <a:effectLst/>
                <a:latin typeface="Calibri" panose="020F0502020204030204" pitchFamily="34" charset="0"/>
                <a:ea typeface="Calibri" panose="020F0502020204030204" pitchFamily="34" charset="0"/>
                <a:cs typeface="Calibri" panose="020F0502020204030204" pitchFamily="34" charset="0"/>
              </a:rPr>
              <a:t> 9</a:t>
            </a:r>
          </a:p>
          <a:p>
            <a:pPr marL="228600" marR="0">
              <a:lnSpc>
                <a:spcPct val="107000"/>
              </a:lnSpc>
              <a:spcBef>
                <a:spcPts val="0"/>
              </a:spcBef>
              <a:spcAft>
                <a:spcPts val="600"/>
              </a:spcAft>
            </a:pPr>
            <a:r>
              <a:rPr lang="x-none" sz="1800" b="1" dirty="0">
                <a:effectLst/>
                <a:latin typeface="Calibri" panose="020F0502020204030204" pitchFamily="34" charset="0"/>
                <a:ea typeface="Calibri" panose="020F0502020204030204" pitchFamily="34" charset="0"/>
                <a:cs typeface="Calibri" panose="020F0502020204030204" pitchFamily="34" charset="0"/>
              </a:rPr>
              <a:t>Boulder Creek</a:t>
            </a:r>
            <a:r>
              <a:rPr lang="x-none" sz="1800" dirty="0">
                <a:effectLst/>
                <a:latin typeface="Calibri" panose="020F0502020204030204" pitchFamily="34" charset="0"/>
                <a:ea typeface="Calibri" panose="020F0502020204030204" pitchFamily="34" charset="0"/>
                <a:cs typeface="Calibri" panose="020F0502020204030204" pitchFamily="34" charset="0"/>
              </a:rPr>
              <a:t> - Library, 13390 W. Park Ave.: a pie (puede que se cambie a causa de los incendios</a:t>
            </a:r>
            <a:r>
              <a:rPr lang="x-none" sz="1800" dirty="0">
                <a:latin typeface="Calibri" panose="020F0502020204030204" pitchFamily="34" charset="0"/>
                <a:ea typeface="Calibri" panose="020F0502020204030204" pitchFamily="34" charset="0"/>
                <a:cs typeface="Calibri" panose="020F0502020204030204" pitchFamily="34" charset="0"/>
              </a:rPr>
              <a:t>)</a:t>
            </a:r>
            <a:r>
              <a:rPr lang="x-none" sz="1800" dirty="0">
                <a:effectLst/>
                <a:latin typeface="Calibri" panose="020F0502020204030204" pitchFamily="34" charset="0"/>
                <a:ea typeface="Calibri" panose="020F0502020204030204" pitchFamily="34" charset="0"/>
                <a:cs typeface="Calibri" panose="020F0502020204030204" pitchFamily="34" charset="0"/>
              </a:rPr>
              <a:t>.</a:t>
            </a:r>
          </a:p>
          <a:p>
            <a:pPr marL="228600" marR="0">
              <a:lnSpc>
                <a:spcPct val="107000"/>
              </a:lnSpc>
              <a:spcBef>
                <a:spcPts val="0"/>
              </a:spcBef>
              <a:spcAft>
                <a:spcPts val="600"/>
              </a:spcAft>
            </a:pPr>
            <a:r>
              <a:rPr lang="x-none" sz="1800" b="1" dirty="0" err="1">
                <a:effectLst/>
                <a:latin typeface="Calibri" panose="020F0502020204030204" pitchFamily="34" charset="0"/>
                <a:ea typeface="Calibri" panose="020F0502020204030204" pitchFamily="34" charset="0"/>
                <a:cs typeface="Calibri" panose="020F0502020204030204" pitchFamily="34" charset="0"/>
              </a:rPr>
              <a:t>Capitola</a:t>
            </a:r>
            <a:r>
              <a:rPr lang="x-none" sz="1800" dirty="0">
                <a:effectLst/>
                <a:latin typeface="Calibri" panose="020F0502020204030204" pitchFamily="34" charset="0"/>
                <a:ea typeface="Calibri" panose="020F0502020204030204" pitchFamily="34" charset="0"/>
                <a:cs typeface="Calibri" panose="020F0502020204030204" pitchFamily="34" charset="0"/>
              </a:rPr>
              <a:t> - Municipalidad, 420 </a:t>
            </a:r>
            <a:r>
              <a:rPr lang="x-none" sz="1800" dirty="0" err="1">
                <a:effectLst/>
                <a:latin typeface="Calibri" panose="020F0502020204030204" pitchFamily="34" charset="0"/>
                <a:ea typeface="Calibri" panose="020F0502020204030204" pitchFamily="34" charset="0"/>
                <a:cs typeface="Calibri" panose="020F0502020204030204" pitchFamily="34" charset="0"/>
              </a:rPr>
              <a:t>Capitola</a:t>
            </a:r>
            <a:r>
              <a:rPr lang="x-none" sz="1800" dirty="0">
                <a:effectLst/>
                <a:latin typeface="Calibri" panose="020F0502020204030204" pitchFamily="34" charset="0"/>
                <a:ea typeface="Calibri" panose="020F0502020204030204" pitchFamily="34" charset="0"/>
                <a:cs typeface="Calibri" panose="020F0502020204030204" pitchFamily="34" charset="0"/>
              </a:rPr>
              <a:t> Ave.</a:t>
            </a:r>
          </a:p>
          <a:p>
            <a:pPr marL="228600" marR="0">
              <a:lnSpc>
                <a:spcPct val="107000"/>
              </a:lnSpc>
              <a:spcBef>
                <a:spcPts val="0"/>
              </a:spcBef>
              <a:spcAft>
                <a:spcPts val="600"/>
              </a:spcAft>
            </a:pPr>
            <a:r>
              <a:rPr lang="x-none" sz="1800" b="1" dirty="0" err="1">
                <a:effectLst/>
                <a:latin typeface="Calibri" panose="020F0502020204030204" pitchFamily="34" charset="0"/>
                <a:ea typeface="Calibri" panose="020F0502020204030204" pitchFamily="34" charset="0"/>
                <a:cs typeface="Calibri" panose="020F0502020204030204" pitchFamily="34" charset="0"/>
              </a:rPr>
              <a:t>Capitola</a:t>
            </a:r>
            <a:r>
              <a:rPr lang="x-none" sz="1800" dirty="0">
                <a:effectLst/>
                <a:latin typeface="Calibri" panose="020F0502020204030204" pitchFamily="34" charset="0"/>
                <a:ea typeface="Calibri" panose="020F0502020204030204" pitchFamily="34" charset="0"/>
                <a:cs typeface="Calibri" panose="020F0502020204030204" pitchFamily="34" charset="0"/>
              </a:rPr>
              <a:t> - Shopping Mall (</a:t>
            </a:r>
            <a:r>
              <a:rPr lang="x-none" sz="1800" dirty="0" err="1">
                <a:effectLst/>
                <a:latin typeface="Calibri" panose="020F0502020204030204" pitchFamily="34" charset="0"/>
                <a:ea typeface="Calibri" panose="020F0502020204030204" pitchFamily="34" charset="0"/>
                <a:cs typeface="Calibri" panose="020F0502020204030204" pitchFamily="34" charset="0"/>
              </a:rPr>
              <a:t>near</a:t>
            </a:r>
            <a:r>
              <a:rPr lang="x-none" sz="1800" dirty="0">
                <a:effectLst/>
                <a:latin typeface="Calibri" panose="020F0502020204030204" pitchFamily="34" charset="0"/>
                <a:ea typeface="Calibri" panose="020F0502020204030204" pitchFamily="34" charset="0"/>
                <a:cs typeface="Calibri" panose="020F0502020204030204" pitchFamily="34" charset="0"/>
              </a:rPr>
              <a:t> Sears), 1855 41st Ave.</a:t>
            </a:r>
          </a:p>
          <a:p>
            <a:pPr marL="228600" marR="0">
              <a:lnSpc>
                <a:spcPct val="107000"/>
              </a:lnSpc>
              <a:spcBef>
                <a:spcPts val="0"/>
              </a:spcBef>
              <a:spcAft>
                <a:spcPts val="600"/>
              </a:spcAft>
            </a:pPr>
            <a:r>
              <a:rPr lang="x-none" sz="1800" b="1" dirty="0" err="1">
                <a:effectLst/>
                <a:latin typeface="Calibri" panose="020F0502020204030204" pitchFamily="34" charset="0"/>
                <a:ea typeface="Calibri" panose="020F0502020204030204" pitchFamily="34" charset="0"/>
                <a:cs typeface="Calibri" panose="020F0502020204030204" pitchFamily="34" charset="0"/>
              </a:rPr>
              <a:t>Felton</a:t>
            </a:r>
            <a:r>
              <a:rPr lang="x-none" sz="1800" dirty="0">
                <a:effectLst/>
                <a:latin typeface="Calibri" panose="020F0502020204030204" pitchFamily="34" charset="0"/>
                <a:ea typeface="Calibri" panose="020F0502020204030204" pitchFamily="34" charset="0"/>
                <a:cs typeface="Calibri" panose="020F0502020204030204" pitchFamily="34" charset="0"/>
              </a:rPr>
              <a:t> - </a:t>
            </a:r>
            <a:r>
              <a:rPr lang="x-none" sz="1800" dirty="0" err="1">
                <a:effectLst/>
                <a:latin typeface="Calibri" panose="020F0502020204030204" pitchFamily="34" charset="0"/>
                <a:ea typeface="Calibri" panose="020F0502020204030204" pitchFamily="34" charset="0"/>
                <a:cs typeface="Calibri" panose="020F0502020204030204" pitchFamily="34" charset="0"/>
              </a:rPr>
              <a:t>Covered</a:t>
            </a:r>
            <a:r>
              <a:rPr lang="x-none" sz="1800" dirty="0">
                <a:effectLst/>
                <a:latin typeface="Calibri" panose="020F0502020204030204" pitchFamily="34" charset="0"/>
                <a:ea typeface="Calibri" panose="020F0502020204030204" pitchFamily="34" charset="0"/>
                <a:cs typeface="Calibri" panose="020F0502020204030204" pitchFamily="34" charset="0"/>
              </a:rPr>
              <a:t> Bridge Park, Mt. </a:t>
            </a:r>
            <a:r>
              <a:rPr lang="x-none" sz="1800" dirty="0" err="1">
                <a:effectLst/>
                <a:latin typeface="Calibri" panose="020F0502020204030204" pitchFamily="34" charset="0"/>
                <a:ea typeface="Calibri" panose="020F0502020204030204" pitchFamily="34" charset="0"/>
                <a:cs typeface="Calibri" panose="020F0502020204030204" pitchFamily="34" charset="0"/>
              </a:rPr>
              <a:t>Hermon</a:t>
            </a:r>
            <a:r>
              <a:rPr lang="x-none" sz="1800" dirty="0">
                <a:effectLst/>
                <a:latin typeface="Calibri" panose="020F0502020204030204" pitchFamily="34" charset="0"/>
                <a:ea typeface="Calibri" panose="020F0502020204030204" pitchFamily="34" charset="0"/>
                <a:cs typeface="Calibri" panose="020F0502020204030204" pitchFamily="34" charset="0"/>
              </a:rPr>
              <a:t>/Graham Hill </a:t>
            </a:r>
            <a:r>
              <a:rPr lang="x-none" sz="1800" dirty="0" err="1">
                <a:effectLst/>
                <a:latin typeface="Calibri" panose="020F0502020204030204" pitchFamily="34" charset="0"/>
                <a:ea typeface="Calibri" panose="020F0502020204030204" pitchFamily="34" charset="0"/>
                <a:cs typeface="Calibri" panose="020F0502020204030204" pitchFamily="34" charset="0"/>
              </a:rPr>
              <a:t>Rd</a:t>
            </a:r>
            <a:r>
              <a:rPr lang="x-none" sz="1800" dirty="0">
                <a:effectLst/>
                <a:latin typeface="Calibri" panose="020F0502020204030204" pitchFamily="34" charset="0"/>
                <a:ea typeface="Calibri" panose="020F0502020204030204" pitchFamily="34" charset="0"/>
                <a:cs typeface="Calibri" panose="020F0502020204030204" pitchFamily="34" charset="0"/>
              </a:rPr>
              <a:t>.</a:t>
            </a:r>
          </a:p>
          <a:p>
            <a:pPr marL="0" marR="0">
              <a:lnSpc>
                <a:spcPct val="107000"/>
              </a:lnSpc>
              <a:spcBef>
                <a:spcPts val="0"/>
              </a:spcBef>
              <a:spcAft>
                <a:spcPts val="600"/>
              </a:spcAft>
            </a:pPr>
            <a:r>
              <a:rPr lang="x-none" sz="1800" b="1" dirty="0">
                <a:effectLst/>
                <a:latin typeface="Calibri" panose="020F0502020204030204" pitchFamily="34" charset="0"/>
                <a:ea typeface="Calibri" panose="020F0502020204030204" pitchFamily="34" charset="0"/>
                <a:cs typeface="Calibri" panose="020F0502020204030204" pitchFamily="34" charset="0"/>
              </a:rPr>
              <a:t>Santa Cruz</a:t>
            </a:r>
            <a:r>
              <a:rPr lang="x-none" sz="1800" dirty="0">
                <a:effectLst/>
                <a:latin typeface="Calibri" panose="020F0502020204030204" pitchFamily="34" charset="0"/>
                <a:ea typeface="Calibri" panose="020F0502020204030204" pitchFamily="34" charset="0"/>
                <a:cs typeface="Calibri" panose="020F0502020204030204" pitchFamily="34" charset="0"/>
              </a:rPr>
              <a:t> – Edificio de </a:t>
            </a:r>
            <a:r>
              <a:rPr lang="x-none" sz="1800" dirty="0" err="1">
                <a:effectLst/>
                <a:latin typeface="Calibri" panose="020F0502020204030204" pitchFamily="34" charset="0"/>
                <a:ea typeface="Calibri" panose="020F0502020204030204" pitchFamily="34" charset="0"/>
                <a:cs typeface="Calibri" panose="020F0502020204030204" pitchFamily="34" charset="0"/>
              </a:rPr>
              <a:t>govierno</a:t>
            </a:r>
            <a:r>
              <a:rPr lang="x-none" sz="1800" dirty="0">
                <a:effectLst/>
                <a:latin typeface="Calibri" panose="020F0502020204030204" pitchFamily="34" charset="0"/>
                <a:ea typeface="Calibri" panose="020F0502020204030204" pitchFamily="34" charset="0"/>
                <a:cs typeface="Calibri" panose="020F0502020204030204" pitchFamily="34" charset="0"/>
              </a:rPr>
              <a:t>. Center, 701 </a:t>
            </a:r>
            <a:r>
              <a:rPr lang="x-none" sz="1800" dirty="0" err="1">
                <a:effectLst/>
                <a:latin typeface="Calibri" panose="020F0502020204030204" pitchFamily="34" charset="0"/>
                <a:ea typeface="Calibri" panose="020F0502020204030204" pitchFamily="34" charset="0"/>
                <a:cs typeface="Calibri" panose="020F0502020204030204" pitchFamily="34" charset="0"/>
              </a:rPr>
              <a:t>Ocean</a:t>
            </a:r>
            <a:r>
              <a:rPr lang="x-none" sz="1800" dirty="0">
                <a:effectLst/>
                <a:latin typeface="Calibri" panose="020F0502020204030204" pitchFamily="34" charset="0"/>
                <a:ea typeface="Calibri" panose="020F0502020204030204" pitchFamily="34" charset="0"/>
                <a:cs typeface="Calibri" panose="020F0502020204030204" pitchFamily="34" charset="0"/>
              </a:rPr>
              <a:t> St.</a:t>
            </a:r>
          </a:p>
          <a:p>
            <a:pPr marL="0" marR="0">
              <a:lnSpc>
                <a:spcPct val="107000"/>
              </a:lnSpc>
              <a:spcBef>
                <a:spcPts val="0"/>
              </a:spcBef>
              <a:spcAft>
                <a:spcPts val="600"/>
              </a:spcAft>
            </a:pPr>
            <a:r>
              <a:rPr lang="x-none" sz="1800" b="1" dirty="0">
                <a:effectLst/>
                <a:latin typeface="Calibri" panose="020F0502020204030204" pitchFamily="34" charset="0"/>
                <a:ea typeface="Calibri" panose="020F0502020204030204" pitchFamily="34" charset="0"/>
                <a:cs typeface="Calibri" panose="020F0502020204030204" pitchFamily="34" charset="0"/>
              </a:rPr>
              <a:t>Santa Cruz</a:t>
            </a:r>
            <a:r>
              <a:rPr lang="x-none" sz="1800" dirty="0">
                <a:effectLst/>
                <a:latin typeface="Calibri" panose="020F0502020204030204" pitchFamily="34" charset="0"/>
                <a:ea typeface="Calibri" panose="020F0502020204030204" pitchFamily="34" charset="0"/>
                <a:cs typeface="Calibri" panose="020F0502020204030204" pitchFamily="34" charset="0"/>
              </a:rPr>
              <a:t> - </a:t>
            </a:r>
            <a:r>
              <a:rPr lang="x-none" sz="1800" dirty="0">
                <a:latin typeface="Calibri" panose="020F0502020204030204" pitchFamily="34" charset="0"/>
                <a:ea typeface="Calibri" panose="020F0502020204030204" pitchFamily="34" charset="0"/>
                <a:cs typeface="Calibri" panose="020F0502020204030204" pitchFamily="34" charset="0"/>
              </a:rPr>
              <a:t>Biblioteca pública </a:t>
            </a:r>
            <a:r>
              <a:rPr lang="x-none" sz="1800" dirty="0">
                <a:effectLst/>
                <a:latin typeface="Calibri" panose="020F0502020204030204" pitchFamily="34" charset="0"/>
                <a:ea typeface="Calibri" panose="020F0502020204030204" pitchFamily="34" charset="0"/>
                <a:cs typeface="Calibri" panose="020F0502020204030204" pitchFamily="34" charset="0"/>
              </a:rPr>
              <a:t>212 </a:t>
            </a:r>
            <a:r>
              <a:rPr lang="x-none" sz="1800" dirty="0" err="1">
                <a:effectLst/>
                <a:latin typeface="Calibri" panose="020F0502020204030204" pitchFamily="34" charset="0"/>
                <a:ea typeface="Calibri" panose="020F0502020204030204" pitchFamily="34" charset="0"/>
                <a:cs typeface="Calibri" panose="020F0502020204030204" pitchFamily="34" charset="0"/>
              </a:rPr>
              <a:t>Church</a:t>
            </a:r>
            <a:r>
              <a:rPr lang="x-none" sz="1800" dirty="0">
                <a:effectLst/>
                <a:latin typeface="Calibri" panose="020F0502020204030204" pitchFamily="34" charset="0"/>
                <a:ea typeface="Calibri" panose="020F0502020204030204" pitchFamily="34" charset="0"/>
                <a:cs typeface="Calibri" panose="020F0502020204030204" pitchFamily="34" charset="0"/>
              </a:rPr>
              <a:t> St.</a:t>
            </a:r>
          </a:p>
          <a:p>
            <a:pPr marL="0" marR="0">
              <a:lnSpc>
                <a:spcPct val="107000"/>
              </a:lnSpc>
              <a:spcBef>
                <a:spcPts val="0"/>
              </a:spcBef>
              <a:spcAft>
                <a:spcPts val="600"/>
              </a:spcAft>
            </a:pPr>
            <a:r>
              <a:rPr lang="x-none" sz="1800" b="1" dirty="0">
                <a:effectLst/>
                <a:latin typeface="Calibri" panose="020F0502020204030204" pitchFamily="34" charset="0"/>
                <a:ea typeface="Calibri" panose="020F0502020204030204" pitchFamily="34" charset="0"/>
                <a:cs typeface="Calibri" panose="020F0502020204030204" pitchFamily="34" charset="0"/>
              </a:rPr>
              <a:t>Santa Cruz</a:t>
            </a:r>
            <a:r>
              <a:rPr lang="x-none" sz="1800" dirty="0">
                <a:effectLst/>
                <a:latin typeface="Calibri" panose="020F0502020204030204" pitchFamily="34" charset="0"/>
                <a:ea typeface="Calibri" panose="020F0502020204030204" pitchFamily="34" charset="0"/>
                <a:cs typeface="Calibri" panose="020F0502020204030204" pitchFamily="34" charset="0"/>
              </a:rPr>
              <a:t> - </a:t>
            </a:r>
            <a:r>
              <a:rPr lang="x-none" sz="1800" dirty="0" err="1">
                <a:effectLst/>
                <a:latin typeface="Calibri" panose="020F0502020204030204" pitchFamily="34" charset="0"/>
                <a:ea typeface="Calibri" panose="020F0502020204030204" pitchFamily="34" charset="0"/>
                <a:cs typeface="Calibri" panose="020F0502020204030204" pitchFamily="34" charset="0"/>
              </a:rPr>
              <a:t>UCSC</a:t>
            </a:r>
            <a:r>
              <a:rPr lang="x-none" sz="1800" dirty="0">
                <a:effectLst/>
                <a:latin typeface="Calibri" panose="020F0502020204030204" pitchFamily="34" charset="0"/>
                <a:ea typeface="Calibri" panose="020F0502020204030204" pitchFamily="34" charset="0"/>
                <a:cs typeface="Calibri" panose="020F0502020204030204" pitchFamily="34" charset="0"/>
              </a:rPr>
              <a:t> </a:t>
            </a:r>
            <a:r>
              <a:rPr lang="x-none" sz="1800" dirty="0" err="1">
                <a:effectLst/>
                <a:latin typeface="Calibri" panose="020F0502020204030204" pitchFamily="34" charset="0"/>
                <a:ea typeface="Calibri" panose="020F0502020204030204" pitchFamily="34" charset="0"/>
                <a:cs typeface="Calibri" panose="020F0502020204030204" pitchFamily="34" charset="0"/>
              </a:rPr>
              <a:t>Quarry</a:t>
            </a:r>
            <a:r>
              <a:rPr lang="x-none" sz="1800" dirty="0">
                <a:effectLst/>
                <a:latin typeface="Calibri" panose="020F0502020204030204" pitchFamily="34" charset="0"/>
                <a:ea typeface="Calibri" panose="020F0502020204030204" pitchFamily="34" charset="0"/>
                <a:cs typeface="Calibri" panose="020F0502020204030204" pitchFamily="34" charset="0"/>
              </a:rPr>
              <a:t> Plaza: a pie</a:t>
            </a:r>
          </a:p>
          <a:p>
            <a:pPr marL="0" marR="0">
              <a:lnSpc>
                <a:spcPct val="107000"/>
              </a:lnSpc>
              <a:spcBef>
                <a:spcPts val="0"/>
              </a:spcBef>
              <a:spcAft>
                <a:spcPts val="600"/>
              </a:spcAft>
            </a:pPr>
            <a:r>
              <a:rPr lang="x-none" sz="1800" b="1" dirty="0" err="1">
                <a:effectLst/>
                <a:latin typeface="Calibri" panose="020F0502020204030204" pitchFamily="34" charset="0"/>
                <a:ea typeface="Calibri" panose="020F0502020204030204" pitchFamily="34" charset="0"/>
                <a:cs typeface="Calibri" panose="020F0502020204030204" pitchFamily="34" charset="0"/>
              </a:rPr>
              <a:t>Scotts</a:t>
            </a:r>
            <a:r>
              <a:rPr lang="x-none" sz="1800" b="1" dirty="0">
                <a:effectLst/>
                <a:latin typeface="Calibri" panose="020F0502020204030204" pitchFamily="34" charset="0"/>
                <a:ea typeface="Calibri" panose="020F0502020204030204" pitchFamily="34" charset="0"/>
                <a:cs typeface="Calibri" panose="020F0502020204030204" pitchFamily="34" charset="0"/>
              </a:rPr>
              <a:t> Valley</a:t>
            </a:r>
            <a:r>
              <a:rPr lang="x-none" sz="1800" dirty="0">
                <a:effectLst/>
                <a:latin typeface="Calibri" panose="020F0502020204030204" pitchFamily="34" charset="0"/>
                <a:ea typeface="Calibri" panose="020F0502020204030204" pitchFamily="34" charset="0"/>
                <a:cs typeface="Calibri" panose="020F0502020204030204" pitchFamily="34" charset="0"/>
              </a:rPr>
              <a:t> - Municipalidad, 1 </a:t>
            </a:r>
            <a:r>
              <a:rPr lang="x-none" sz="1800" dirty="0" err="1">
                <a:effectLst/>
                <a:latin typeface="Calibri" panose="020F0502020204030204" pitchFamily="34" charset="0"/>
                <a:ea typeface="Calibri" panose="020F0502020204030204" pitchFamily="34" charset="0"/>
                <a:cs typeface="Calibri" panose="020F0502020204030204" pitchFamily="34" charset="0"/>
              </a:rPr>
              <a:t>Civic</a:t>
            </a:r>
            <a:r>
              <a:rPr lang="x-none" sz="1800" dirty="0">
                <a:effectLst/>
                <a:latin typeface="Calibri" panose="020F0502020204030204" pitchFamily="34" charset="0"/>
                <a:ea typeface="Calibri" panose="020F0502020204030204" pitchFamily="34" charset="0"/>
                <a:cs typeface="Calibri" panose="020F0502020204030204" pitchFamily="34" charset="0"/>
              </a:rPr>
              <a:t> Center Dr.</a:t>
            </a:r>
          </a:p>
          <a:p>
            <a:pPr marL="0" marR="0">
              <a:lnSpc>
                <a:spcPct val="107000"/>
              </a:lnSpc>
              <a:spcBef>
                <a:spcPts val="0"/>
              </a:spcBef>
              <a:spcAft>
                <a:spcPts val="600"/>
              </a:spcAft>
            </a:pPr>
            <a:r>
              <a:rPr lang="x-none" sz="1800" b="1" dirty="0">
                <a:effectLst/>
                <a:latin typeface="Calibri" panose="020F0502020204030204" pitchFamily="34" charset="0"/>
                <a:ea typeface="Calibri" panose="020F0502020204030204" pitchFamily="34" charset="0"/>
                <a:cs typeface="Calibri" panose="020F0502020204030204" pitchFamily="34" charset="0"/>
              </a:rPr>
              <a:t>Watsonville</a:t>
            </a:r>
            <a:r>
              <a:rPr lang="x-none" sz="1800" dirty="0">
                <a:effectLst/>
                <a:latin typeface="Calibri" panose="020F0502020204030204" pitchFamily="34" charset="0"/>
                <a:ea typeface="Calibri" panose="020F0502020204030204" pitchFamily="34" charset="0"/>
                <a:cs typeface="Calibri" panose="020F0502020204030204" pitchFamily="34" charset="0"/>
              </a:rPr>
              <a:t> – Estacionamiento 14, 316 Rodríguez St.</a:t>
            </a:r>
          </a:p>
          <a:p>
            <a:pPr marL="0" marR="0">
              <a:lnSpc>
                <a:spcPct val="107000"/>
              </a:lnSpc>
              <a:spcBef>
                <a:spcPts val="0"/>
              </a:spcBef>
              <a:spcAft>
                <a:spcPts val="600"/>
              </a:spcAft>
            </a:pPr>
            <a:r>
              <a:rPr lang="x-none" sz="1800" b="1" dirty="0">
                <a:effectLst/>
                <a:latin typeface="Calibri" panose="020F0502020204030204" pitchFamily="34" charset="0"/>
                <a:ea typeface="Calibri" panose="020F0502020204030204" pitchFamily="34" charset="0"/>
                <a:cs typeface="Calibri" panose="020F0502020204030204" pitchFamily="34" charset="0"/>
              </a:rPr>
              <a:t>Watsonville</a:t>
            </a:r>
            <a:r>
              <a:rPr lang="x-none" sz="1800" dirty="0">
                <a:effectLst/>
                <a:latin typeface="Calibri" panose="020F0502020204030204" pitchFamily="34" charset="0"/>
                <a:ea typeface="Calibri" panose="020F0502020204030204" pitchFamily="34" charset="0"/>
                <a:cs typeface="Calibri" panose="020F0502020204030204" pitchFamily="34" charset="0"/>
              </a:rPr>
              <a:t> - County </a:t>
            </a:r>
            <a:r>
              <a:rPr lang="x-none" sz="1800" dirty="0" err="1">
                <a:effectLst/>
                <a:latin typeface="Calibri" panose="020F0502020204030204" pitchFamily="34" charset="0"/>
                <a:ea typeface="Calibri" panose="020F0502020204030204" pitchFamily="34" charset="0"/>
                <a:cs typeface="Calibri" panose="020F0502020204030204" pitchFamily="34" charset="0"/>
              </a:rPr>
              <a:t>Health</a:t>
            </a:r>
            <a:r>
              <a:rPr lang="x-none" sz="1800" dirty="0">
                <a:effectLst/>
                <a:latin typeface="Calibri" panose="020F0502020204030204" pitchFamily="34" charset="0"/>
                <a:ea typeface="Calibri" panose="020F0502020204030204" pitchFamily="34" charset="0"/>
                <a:cs typeface="Calibri" panose="020F0502020204030204" pitchFamily="34" charset="0"/>
              </a:rPr>
              <a:t> Center, 1430 </a:t>
            </a:r>
            <a:r>
              <a:rPr lang="x-none" sz="1800" dirty="0" err="1">
                <a:effectLst/>
                <a:latin typeface="Calibri" panose="020F0502020204030204" pitchFamily="34" charset="0"/>
                <a:ea typeface="Calibri" panose="020F0502020204030204" pitchFamily="34" charset="0"/>
                <a:cs typeface="Calibri" panose="020F0502020204030204" pitchFamily="34" charset="0"/>
              </a:rPr>
              <a:t>Freedom</a:t>
            </a:r>
            <a:r>
              <a:rPr lang="x-none" sz="1800" dirty="0">
                <a:effectLst/>
                <a:latin typeface="Calibri" panose="020F0502020204030204" pitchFamily="34" charset="0"/>
                <a:ea typeface="Calibri" panose="020F0502020204030204" pitchFamily="34" charset="0"/>
                <a:cs typeface="Calibri" panose="020F0502020204030204" pitchFamily="34" charset="0"/>
              </a:rPr>
              <a:t> </a:t>
            </a:r>
            <a:r>
              <a:rPr lang="x-none" sz="1800" dirty="0" err="1">
                <a:effectLst/>
                <a:latin typeface="Calibri" panose="020F0502020204030204" pitchFamily="34" charset="0"/>
                <a:ea typeface="Calibri" panose="020F0502020204030204" pitchFamily="34" charset="0"/>
                <a:cs typeface="Calibri" panose="020F0502020204030204" pitchFamily="34" charset="0"/>
              </a:rPr>
              <a:t>Blvd</a:t>
            </a:r>
            <a:r>
              <a:rPr lang="x-none" sz="1800" dirty="0">
                <a:effectLst/>
                <a:latin typeface="Calibri" panose="020F0502020204030204" pitchFamily="34" charset="0"/>
                <a:ea typeface="Calibri" panose="020F0502020204030204" pitchFamily="34" charset="0"/>
                <a:cs typeface="Calibri" panose="020F0502020204030204" pitchFamily="34" charset="0"/>
              </a:rPr>
              <a:t>.</a:t>
            </a:r>
          </a:p>
          <a:p>
            <a:pPr marL="0" marR="0">
              <a:lnSpc>
                <a:spcPct val="107000"/>
              </a:lnSpc>
              <a:spcBef>
                <a:spcPts val="0"/>
              </a:spcBef>
              <a:spcAft>
                <a:spcPts val="6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Watsonville</a:t>
            </a:r>
            <a:r>
              <a:rPr lang="en-US" sz="1800" dirty="0">
                <a:effectLst/>
                <a:latin typeface="Calibri" panose="020F0502020204030204" pitchFamily="34" charset="0"/>
                <a:ea typeface="Calibri" panose="020F0502020204030204" pitchFamily="34" charset="0"/>
                <a:cs typeface="Calibri" panose="020F0502020204030204" pitchFamily="34" charset="0"/>
              </a:rPr>
              <a:t> - </a:t>
            </a:r>
            <a:r>
              <a:rPr lang="en-US" sz="1800" dirty="0" err="1">
                <a:effectLst/>
                <a:latin typeface="Calibri" panose="020F0502020204030204" pitchFamily="34" charset="0"/>
                <a:ea typeface="Calibri" panose="020F0502020204030204" pitchFamily="34" charset="0"/>
                <a:cs typeface="Calibri" panose="020F0502020204030204" pitchFamily="34" charset="0"/>
              </a:rPr>
              <a:t>Corralitos</a:t>
            </a:r>
            <a:r>
              <a:rPr lang="en-US" sz="1800" dirty="0">
                <a:effectLst/>
                <a:latin typeface="Calibri" panose="020F0502020204030204" pitchFamily="34" charset="0"/>
                <a:ea typeface="Calibri" panose="020F0502020204030204" pitchFamily="34" charset="0"/>
                <a:cs typeface="Calibri" panose="020F0502020204030204" pitchFamily="34" charset="0"/>
              </a:rPr>
              <a:t> Community Center, 35 Browns Valley Rd.</a:t>
            </a:r>
          </a:p>
          <a:p>
            <a:endParaRPr lang="en-US" dirty="0"/>
          </a:p>
        </p:txBody>
      </p:sp>
      <p:pic>
        <p:nvPicPr>
          <p:cNvPr id="5" name="Picture 4" descr="Person dropping off a ballot in a drop box&#10;&#10;Description automatically generated">
            <a:extLst>
              <a:ext uri="{FF2B5EF4-FFF2-40B4-BE49-F238E27FC236}">
                <a16:creationId xmlns:a16="http://schemas.microsoft.com/office/drawing/2014/main" id="{90BA76EA-759A-423A-914D-DCD0CDD61A79}"/>
              </a:ext>
            </a:extLst>
          </p:cNvPr>
          <p:cNvPicPr>
            <a:picLocks noChangeAspect="1"/>
          </p:cNvPicPr>
          <p:nvPr/>
        </p:nvPicPr>
        <p:blipFill>
          <a:blip r:embed="rId2"/>
          <a:stretch>
            <a:fillRect/>
          </a:stretch>
        </p:blipFill>
        <p:spPr>
          <a:xfrm>
            <a:off x="7054244" y="688955"/>
            <a:ext cx="4596277" cy="4596277"/>
          </a:xfrm>
          <a:prstGeom prst="rect">
            <a:avLst/>
          </a:prstGeom>
        </p:spPr>
      </p:pic>
    </p:spTree>
    <p:extLst>
      <p:ext uri="{BB962C8B-B14F-4D97-AF65-F5344CB8AC3E}">
        <p14:creationId xmlns:p14="http://schemas.microsoft.com/office/powerpoint/2010/main" val="168935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16F76-B28E-4DEF-9872-382D74D9DE4E}"/>
              </a:ext>
            </a:extLst>
          </p:cNvPr>
          <p:cNvSpPr>
            <a:spLocks noGrp="1"/>
          </p:cNvSpPr>
          <p:nvPr>
            <p:ph type="title"/>
          </p:nvPr>
        </p:nvSpPr>
        <p:spPr>
          <a:xfrm>
            <a:off x="1139784" y="315510"/>
            <a:ext cx="9509759" cy="1088136"/>
          </a:xfrm>
        </p:spPr>
        <p:txBody>
          <a:bodyPr>
            <a:normAutofit/>
          </a:bodyPr>
          <a:lstStyle/>
          <a:p>
            <a:r>
              <a:rPr lang="x-none" dirty="0">
                <a:latin typeface="Calibri" panose="020F0502020204030204" pitchFamily="34" charset="0"/>
                <a:cs typeface="Calibri" panose="020F0502020204030204" pitchFamily="34" charset="0"/>
              </a:rPr>
              <a:t>Lugares interiores con buzones electorales</a:t>
            </a:r>
          </a:p>
        </p:txBody>
      </p:sp>
      <p:sp>
        <p:nvSpPr>
          <p:cNvPr id="3" name="Content Placeholder 2">
            <a:extLst>
              <a:ext uri="{FF2B5EF4-FFF2-40B4-BE49-F238E27FC236}">
                <a16:creationId xmlns:a16="http://schemas.microsoft.com/office/drawing/2014/main" id="{A849E6CE-4300-4C73-A245-BB04F7A7C11A}"/>
              </a:ext>
            </a:extLst>
          </p:cNvPr>
          <p:cNvSpPr>
            <a:spLocks noGrp="1"/>
          </p:cNvSpPr>
          <p:nvPr>
            <p:ph idx="1"/>
          </p:nvPr>
        </p:nvSpPr>
        <p:spPr>
          <a:xfrm>
            <a:off x="4966283" y="1572768"/>
            <a:ext cx="6831504" cy="4142232"/>
          </a:xfrm>
        </p:spPr>
        <p:txBody>
          <a:bodyPr/>
          <a:lstStyle/>
          <a:p>
            <a:pPr marL="45720" indent="0">
              <a:buNone/>
            </a:pPr>
            <a:r>
              <a:rPr lang="x-none" dirty="0">
                <a:latin typeface="Calibri" panose="020F0502020204030204" pitchFamily="34" charset="0"/>
                <a:cs typeface="Calibri" panose="020F0502020204030204" pitchFamily="34" charset="0"/>
              </a:rPr>
              <a:t>Habrá buzones dentro de las siguientes instalaciones disponibles durante horario laboral para que los votantes depositen sus boletas.</a:t>
            </a:r>
          </a:p>
          <a:p>
            <a:r>
              <a:rPr lang="x-none" dirty="0">
                <a:latin typeface="Calibri" panose="020F0502020204030204" pitchFamily="34" charset="0"/>
                <a:cs typeface="Calibri" panose="020F0502020204030204" pitchFamily="34" charset="0"/>
              </a:rPr>
              <a:t>Santa Cruz County Clerk/</a:t>
            </a:r>
            <a:r>
              <a:rPr lang="x-none" dirty="0" err="1">
                <a:latin typeface="Calibri" panose="020F0502020204030204" pitchFamily="34" charset="0"/>
                <a:cs typeface="Calibri" panose="020F0502020204030204" pitchFamily="34" charset="0"/>
              </a:rPr>
              <a:t>Elections</a:t>
            </a:r>
            <a:r>
              <a:rPr lang="x-none" dirty="0">
                <a:latin typeface="Calibri" panose="020F0502020204030204" pitchFamily="34" charset="0"/>
                <a:cs typeface="Calibri" panose="020F0502020204030204" pitchFamily="34" charset="0"/>
              </a:rPr>
              <a:t> – 701 </a:t>
            </a:r>
            <a:r>
              <a:rPr lang="x-none" dirty="0" err="1">
                <a:latin typeface="Calibri" panose="020F0502020204030204" pitchFamily="34" charset="0"/>
                <a:cs typeface="Calibri" panose="020F0502020204030204" pitchFamily="34" charset="0"/>
              </a:rPr>
              <a:t>Ocean</a:t>
            </a:r>
            <a:r>
              <a:rPr lang="x-none" dirty="0">
                <a:latin typeface="Calibri" panose="020F0502020204030204" pitchFamily="34" charset="0"/>
                <a:cs typeface="Calibri" panose="020F0502020204030204" pitchFamily="34" charset="0"/>
              </a:rPr>
              <a:t> St., </a:t>
            </a:r>
            <a:r>
              <a:rPr lang="x-none" dirty="0" err="1">
                <a:latin typeface="Calibri" panose="020F0502020204030204" pitchFamily="34" charset="0"/>
                <a:cs typeface="Calibri" panose="020F0502020204030204" pitchFamily="34" charset="0"/>
              </a:rPr>
              <a:t>Room</a:t>
            </a:r>
            <a:r>
              <a:rPr lang="x-none" dirty="0">
                <a:latin typeface="Calibri" panose="020F0502020204030204" pitchFamily="34" charset="0"/>
                <a:cs typeface="Calibri" panose="020F0502020204030204" pitchFamily="34" charset="0"/>
              </a:rPr>
              <a:t> 310, Santa Cruz</a:t>
            </a:r>
          </a:p>
          <a:p>
            <a:r>
              <a:rPr lang="x-none" dirty="0">
                <a:latin typeface="Calibri" panose="020F0502020204030204" pitchFamily="34" charset="0"/>
                <a:cs typeface="Calibri" panose="020F0502020204030204" pitchFamily="34" charset="0"/>
              </a:rPr>
              <a:t>Watsonville City Clerk – 275 </a:t>
            </a:r>
            <a:r>
              <a:rPr lang="x-none" dirty="0" err="1">
                <a:latin typeface="Calibri" panose="020F0502020204030204" pitchFamily="34" charset="0"/>
                <a:cs typeface="Calibri" panose="020F0502020204030204" pitchFamily="34" charset="0"/>
              </a:rPr>
              <a:t>Main</a:t>
            </a:r>
            <a:r>
              <a:rPr lang="x-none" dirty="0">
                <a:latin typeface="Calibri" panose="020F0502020204030204" pitchFamily="34" charset="0"/>
                <a:cs typeface="Calibri" panose="020F0502020204030204" pitchFamily="34" charset="0"/>
              </a:rPr>
              <a:t> St., 4</a:t>
            </a:r>
            <a:r>
              <a:rPr lang="x-none" baseline="30000" dirty="0">
                <a:latin typeface="Calibri" panose="020F0502020204030204" pitchFamily="34" charset="0"/>
                <a:cs typeface="Calibri" panose="020F0502020204030204" pitchFamily="34" charset="0"/>
              </a:rPr>
              <a:t>th</a:t>
            </a:r>
            <a:r>
              <a:rPr lang="x-none" dirty="0">
                <a:latin typeface="Calibri" panose="020F0502020204030204" pitchFamily="34" charset="0"/>
                <a:cs typeface="Calibri" panose="020F0502020204030204" pitchFamily="34" charset="0"/>
              </a:rPr>
              <a:t> </a:t>
            </a:r>
            <a:r>
              <a:rPr lang="x-none" dirty="0" err="1">
                <a:latin typeface="Calibri" panose="020F0502020204030204" pitchFamily="34" charset="0"/>
                <a:cs typeface="Calibri" panose="020F0502020204030204" pitchFamily="34" charset="0"/>
              </a:rPr>
              <a:t>Floor</a:t>
            </a:r>
            <a:r>
              <a:rPr lang="x-none" dirty="0">
                <a:latin typeface="Calibri" panose="020F0502020204030204" pitchFamily="34" charset="0"/>
                <a:cs typeface="Calibri" panose="020F0502020204030204" pitchFamily="34" charset="0"/>
              </a:rPr>
              <a:t>, Watsonville</a:t>
            </a:r>
          </a:p>
          <a:p>
            <a:r>
              <a:rPr lang="x-none" dirty="0" err="1">
                <a:latin typeface="Calibri" panose="020F0502020204030204" pitchFamily="34" charset="0"/>
                <a:cs typeface="Calibri" panose="020F0502020204030204" pitchFamily="34" charset="0"/>
              </a:rPr>
              <a:t>Capitola</a:t>
            </a:r>
            <a:r>
              <a:rPr lang="x-none" dirty="0">
                <a:latin typeface="Calibri" panose="020F0502020204030204" pitchFamily="34" charset="0"/>
                <a:cs typeface="Calibri" panose="020F0502020204030204" pitchFamily="34" charset="0"/>
              </a:rPr>
              <a:t> City Clerk – 420 </a:t>
            </a:r>
            <a:r>
              <a:rPr lang="x-none" dirty="0" err="1">
                <a:latin typeface="Calibri" panose="020F0502020204030204" pitchFamily="34" charset="0"/>
                <a:cs typeface="Calibri" panose="020F0502020204030204" pitchFamily="34" charset="0"/>
              </a:rPr>
              <a:t>Capitola</a:t>
            </a:r>
            <a:r>
              <a:rPr lang="x-none" dirty="0">
                <a:latin typeface="Calibri" panose="020F0502020204030204" pitchFamily="34" charset="0"/>
                <a:cs typeface="Calibri" panose="020F0502020204030204" pitchFamily="34" charset="0"/>
              </a:rPr>
              <a:t> Ave., </a:t>
            </a:r>
            <a:r>
              <a:rPr lang="x-none" dirty="0" err="1">
                <a:latin typeface="Calibri" panose="020F0502020204030204" pitchFamily="34" charset="0"/>
                <a:cs typeface="Calibri" panose="020F0502020204030204" pitchFamily="34" charset="0"/>
              </a:rPr>
              <a:t>Capitola</a:t>
            </a:r>
            <a:endParaRPr lang="x-none" dirty="0">
              <a:latin typeface="Calibri" panose="020F0502020204030204" pitchFamily="34" charset="0"/>
              <a:cs typeface="Calibri" panose="020F0502020204030204" pitchFamily="34" charset="0"/>
            </a:endParaRPr>
          </a:p>
          <a:p>
            <a:r>
              <a:rPr lang="x-none" dirty="0">
                <a:latin typeface="Calibri" panose="020F0502020204030204" pitchFamily="34" charset="0"/>
                <a:cs typeface="Calibri" panose="020F0502020204030204" pitchFamily="34" charset="0"/>
              </a:rPr>
              <a:t>Santa Cruz City Clerk – 800 Center St., #9, Santa Cruz</a:t>
            </a:r>
          </a:p>
          <a:p>
            <a:r>
              <a:rPr lang="x-none" dirty="0" err="1">
                <a:latin typeface="Calibri" panose="020F0502020204030204" pitchFamily="34" charset="0"/>
                <a:cs typeface="Calibri" panose="020F0502020204030204" pitchFamily="34" charset="0"/>
              </a:rPr>
              <a:t>Simpkins</a:t>
            </a:r>
            <a:r>
              <a:rPr lang="x-none" dirty="0">
                <a:latin typeface="Calibri" panose="020F0502020204030204" pitchFamily="34" charset="0"/>
                <a:cs typeface="Calibri" panose="020F0502020204030204" pitchFamily="34" charset="0"/>
              </a:rPr>
              <a:t> </a:t>
            </a:r>
            <a:r>
              <a:rPr lang="x-none" dirty="0" err="1">
                <a:latin typeface="Calibri" panose="020F0502020204030204" pitchFamily="34" charset="0"/>
                <a:cs typeface="Calibri" panose="020F0502020204030204" pitchFamily="34" charset="0"/>
              </a:rPr>
              <a:t>Swim</a:t>
            </a:r>
            <a:r>
              <a:rPr lang="x-none" dirty="0">
                <a:latin typeface="Calibri" panose="020F0502020204030204" pitchFamily="34" charset="0"/>
                <a:cs typeface="Calibri" panose="020F0502020204030204" pitchFamily="34" charset="0"/>
              </a:rPr>
              <a:t> Center – 979 17</a:t>
            </a:r>
            <a:r>
              <a:rPr lang="x-none" baseline="30000" dirty="0">
                <a:latin typeface="Calibri" panose="020F0502020204030204" pitchFamily="34" charset="0"/>
                <a:cs typeface="Calibri" panose="020F0502020204030204" pitchFamily="34" charset="0"/>
              </a:rPr>
              <a:t>th</a:t>
            </a:r>
            <a:r>
              <a:rPr lang="x-none" dirty="0">
                <a:latin typeface="Calibri" panose="020F0502020204030204" pitchFamily="34" charset="0"/>
                <a:cs typeface="Calibri" panose="020F0502020204030204" pitchFamily="34" charset="0"/>
              </a:rPr>
              <a:t> Ave., Santa Cruz</a:t>
            </a:r>
          </a:p>
        </p:txBody>
      </p:sp>
      <p:pic>
        <p:nvPicPr>
          <p:cNvPr id="5" name="Picture 4" descr="A picture containing graphics, toy&#10;&#10;Description automatically generated">
            <a:extLst>
              <a:ext uri="{FF2B5EF4-FFF2-40B4-BE49-F238E27FC236}">
                <a16:creationId xmlns:a16="http://schemas.microsoft.com/office/drawing/2014/main" id="{502ED587-F3F5-40E1-B59A-7DF37F28702B}"/>
              </a:ext>
            </a:extLst>
          </p:cNvPr>
          <p:cNvPicPr>
            <a:picLocks noChangeAspect="1"/>
          </p:cNvPicPr>
          <p:nvPr/>
        </p:nvPicPr>
        <p:blipFill>
          <a:blip r:embed="rId2"/>
          <a:stretch>
            <a:fillRect/>
          </a:stretch>
        </p:blipFill>
        <p:spPr>
          <a:xfrm>
            <a:off x="1276874" y="1572768"/>
            <a:ext cx="3689409" cy="3689409"/>
          </a:xfrm>
          <a:prstGeom prst="rect">
            <a:avLst/>
          </a:prstGeom>
        </p:spPr>
      </p:pic>
    </p:spTree>
    <p:extLst>
      <p:ext uri="{BB962C8B-B14F-4D97-AF65-F5344CB8AC3E}">
        <p14:creationId xmlns:p14="http://schemas.microsoft.com/office/powerpoint/2010/main" val="137394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05783A-C20A-4048-97FC-D712496E929B}"/>
              </a:ext>
            </a:extLst>
          </p:cNvPr>
          <p:cNvSpPr>
            <a:spLocks noGrp="1"/>
          </p:cNvSpPr>
          <p:nvPr>
            <p:ph type="title"/>
          </p:nvPr>
        </p:nvSpPr>
        <p:spPr>
          <a:xfrm>
            <a:off x="1341120" y="265176"/>
            <a:ext cx="10059519" cy="1088136"/>
          </a:xfrm>
        </p:spPr>
        <p:txBody>
          <a:bodyPr>
            <a:normAutofit fontScale="90000"/>
          </a:bodyPr>
          <a:lstStyle/>
          <a:p>
            <a:r>
              <a:rPr lang="es-ES" dirty="0">
                <a:latin typeface="Calibri" panose="020F0502020204030204" pitchFamily="34" charset="0"/>
                <a:cs typeface="Calibri" panose="020F0502020204030204" pitchFamily="34" charset="0"/>
              </a:rPr>
              <a:t>¡Si envía su boleta por correo, asegúrese de que entre al correo para ser sellada en o antes del 3 de noviembre!</a:t>
            </a:r>
            <a:endParaRPr lang="en-US" dirty="0">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696978BA-F4B8-48C1-832C-E8912187C077}"/>
              </a:ext>
            </a:extLst>
          </p:cNvPr>
          <p:cNvSpPr>
            <a:spLocks noGrp="1"/>
          </p:cNvSpPr>
          <p:nvPr>
            <p:ph idx="1"/>
          </p:nvPr>
        </p:nvSpPr>
        <p:spPr>
          <a:xfrm>
            <a:off x="5430473" y="1407438"/>
            <a:ext cx="5420407" cy="4142232"/>
          </a:xfrm>
        </p:spPr>
        <p:txBody>
          <a:bodyPr/>
          <a:lstStyle/>
          <a:p>
            <a:pPr>
              <a:lnSpc>
                <a:spcPct val="108000"/>
              </a:lnSpc>
            </a:pPr>
            <a:r>
              <a:rPr lang="es-ES" dirty="0">
                <a:latin typeface="Calibri" panose="020F0502020204030204" pitchFamily="34" charset="0"/>
                <a:cs typeface="Calibri" panose="020F0502020204030204" pitchFamily="34" charset="0"/>
              </a:rPr>
              <a:t>Las boletas marcadas con matasellos con el 3 de noviembre o antes y recibidas por el funcionario electoral antes del 20 de noviembre se considerarán recibidas a tiempo y se contarán si el elector es elegible para votar.</a:t>
            </a:r>
          </a:p>
          <a:p>
            <a:pPr>
              <a:lnSpc>
                <a:spcPct val="108000"/>
              </a:lnSpc>
            </a:pPr>
            <a:r>
              <a:rPr lang="es-ES" b="1" dirty="0">
                <a:latin typeface="Calibri" panose="020F0502020204030204" pitchFamily="34" charset="0"/>
                <a:cs typeface="Calibri" panose="020F0502020204030204" pitchFamily="34" charset="0"/>
              </a:rPr>
              <a:t>Si la envía por correo el 3 de noviembre, ¡entréguela adentro de la oficina postal para que la sellen!</a:t>
            </a:r>
          </a:p>
          <a:p>
            <a:pPr>
              <a:lnSpc>
                <a:spcPct val="108000"/>
              </a:lnSpc>
            </a:pPr>
            <a:r>
              <a:rPr lang="es-ES" dirty="0">
                <a:latin typeface="Calibri" panose="020F0502020204030204" pitchFamily="34" charset="0"/>
                <a:cs typeface="Calibri" panose="020F0502020204030204" pitchFamily="34" charset="0"/>
              </a:rPr>
              <a:t>¡La estampilla ya está pagada</a:t>
            </a:r>
            <a:r>
              <a:rPr lang="en-US" dirty="0">
                <a:latin typeface="Calibri" panose="020F0502020204030204" pitchFamily="34" charset="0"/>
                <a:cs typeface="Calibri" panose="020F0502020204030204" pitchFamily="34" charset="0"/>
              </a:rPr>
              <a:t>!</a:t>
            </a:r>
          </a:p>
        </p:txBody>
      </p:sp>
      <p:pic>
        <p:nvPicPr>
          <p:cNvPr id="8" name="Picture 7" descr="A person mailing their ballot&#10;&#10;Description automatically generated">
            <a:extLst>
              <a:ext uri="{FF2B5EF4-FFF2-40B4-BE49-F238E27FC236}">
                <a16:creationId xmlns:a16="http://schemas.microsoft.com/office/drawing/2014/main" id="{60934AC5-56AE-4F92-ADE0-7E36C40DF997}"/>
              </a:ext>
            </a:extLst>
          </p:cNvPr>
          <p:cNvPicPr>
            <a:picLocks noChangeAspect="1"/>
          </p:cNvPicPr>
          <p:nvPr/>
        </p:nvPicPr>
        <p:blipFill>
          <a:blip r:embed="rId2"/>
          <a:stretch>
            <a:fillRect/>
          </a:stretch>
        </p:blipFill>
        <p:spPr>
          <a:xfrm>
            <a:off x="1341120" y="1407438"/>
            <a:ext cx="3877794" cy="3877794"/>
          </a:xfrm>
          <a:prstGeom prst="rect">
            <a:avLst/>
          </a:prstGeom>
        </p:spPr>
      </p:pic>
    </p:spTree>
    <p:extLst>
      <p:ext uri="{BB962C8B-B14F-4D97-AF65-F5344CB8AC3E}">
        <p14:creationId xmlns:p14="http://schemas.microsoft.com/office/powerpoint/2010/main" val="167491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FFA82-ACAC-4593-9EF9-DDD6049096C6}"/>
              </a:ext>
            </a:extLst>
          </p:cNvPr>
          <p:cNvSpPr>
            <a:spLocks noGrp="1"/>
          </p:cNvSpPr>
          <p:nvPr>
            <p:ph type="title"/>
          </p:nvPr>
        </p:nvSpPr>
        <p:spPr>
          <a:xfrm>
            <a:off x="1341120" y="265176"/>
            <a:ext cx="9955042" cy="806387"/>
          </a:xfrm>
        </p:spPr>
        <p:txBody>
          <a:bodyPr>
            <a:normAutofit fontScale="90000"/>
          </a:bodyPr>
          <a:lstStyle/>
          <a:p>
            <a:r>
              <a:rPr lang="es-ES" dirty="0">
                <a:latin typeface="Calibri" panose="020F0502020204030204" pitchFamily="34" charset="0"/>
                <a:cs typeface="Calibri" panose="020F0502020204030204" pitchFamily="34" charset="0"/>
              </a:rPr>
              <a:t>Boleta de voto por correo accesible a distancia</a:t>
            </a:r>
            <a:r>
              <a:rPr lang="en-US" dirty="0">
                <a:latin typeface="Calibri" panose="020F0502020204030204" pitchFamily="34" charset="0"/>
                <a:cs typeface="Calibri" panose="020F0502020204030204" pitchFamily="34" charset="0"/>
              </a:rPr>
              <a:t>- RAVBM</a:t>
            </a:r>
          </a:p>
        </p:txBody>
      </p:sp>
      <p:sp>
        <p:nvSpPr>
          <p:cNvPr id="5" name="Content Placeholder 4">
            <a:extLst>
              <a:ext uri="{FF2B5EF4-FFF2-40B4-BE49-F238E27FC236}">
                <a16:creationId xmlns:a16="http://schemas.microsoft.com/office/drawing/2014/main" id="{A7D1A7D0-024A-43D2-82C4-44E8A0C8053D}"/>
              </a:ext>
            </a:extLst>
          </p:cNvPr>
          <p:cNvSpPr>
            <a:spLocks noGrp="1"/>
          </p:cNvSpPr>
          <p:nvPr>
            <p:ph idx="1"/>
          </p:nvPr>
        </p:nvSpPr>
        <p:spPr>
          <a:xfrm>
            <a:off x="4752148" y="1412925"/>
            <a:ext cx="6532139" cy="4666869"/>
          </a:xfrm>
        </p:spPr>
        <p:txBody>
          <a:bodyPr>
            <a:normAutofit fontScale="92500" lnSpcReduction="20000"/>
          </a:bodyPr>
          <a:lstStyle/>
          <a:p>
            <a:r>
              <a:rPr lang="es-ES" dirty="0">
                <a:latin typeface="Calibri" panose="020F0502020204030204" pitchFamily="34" charset="0"/>
                <a:cs typeface="Calibri" panose="020F0502020204030204" pitchFamily="34" charset="0"/>
              </a:rPr>
              <a:t>Si usted no recibe la entrega por correo o no puede votar usando una boleta de papel, puede inscribirse para una boleta de Voto por Correo Accesible a Distancia (siglas en inglés </a:t>
            </a:r>
            <a:r>
              <a:rPr lang="es-ES" dirty="0" err="1">
                <a:latin typeface="Calibri" panose="020F0502020204030204" pitchFamily="34" charset="0"/>
                <a:cs typeface="Calibri" panose="020F0502020204030204" pitchFamily="34" charset="0"/>
              </a:rPr>
              <a:t>RAVBM</a:t>
            </a:r>
            <a:r>
              <a:rPr lang="es-ES" dirty="0">
                <a:latin typeface="Calibri" panose="020F0502020204030204" pitchFamily="34" charset="0"/>
                <a:cs typeface="Calibri" panose="020F0502020204030204" pitchFamily="34" charset="0"/>
              </a:rPr>
              <a:t>). Esta forma de votación se había limitado a los votantes militares y extranjeros y votantes con discapacidades, pero debido a COVID-19 cualquier votante puede solicitar una </a:t>
            </a:r>
            <a:r>
              <a:rPr lang="es-ES" dirty="0" err="1">
                <a:latin typeface="Calibri" panose="020F0502020204030204" pitchFamily="34" charset="0"/>
                <a:cs typeface="Calibri" panose="020F0502020204030204" pitchFamily="34" charset="0"/>
              </a:rPr>
              <a:t>RAVBM</a:t>
            </a:r>
            <a:r>
              <a:rPr lang="es-ES" dirty="0">
                <a:latin typeface="Calibri" panose="020F0502020204030204" pitchFamily="34" charset="0"/>
                <a:cs typeface="Calibri" panose="020F0502020204030204" pitchFamily="34" charset="0"/>
              </a:rPr>
              <a:t>.  </a:t>
            </a:r>
          </a:p>
          <a:p>
            <a:r>
              <a:rPr lang="es-ES" dirty="0">
                <a:latin typeface="Calibri" panose="020F0502020204030204" pitchFamily="34" charset="0"/>
                <a:cs typeface="Calibri" panose="020F0502020204030204" pitchFamily="34" charset="0"/>
              </a:rPr>
              <a:t>Para votar usando una </a:t>
            </a:r>
            <a:r>
              <a:rPr lang="es-ES" dirty="0" err="1">
                <a:latin typeface="Calibri" panose="020F0502020204030204" pitchFamily="34" charset="0"/>
                <a:cs typeface="Calibri" panose="020F0502020204030204" pitchFamily="34" charset="0"/>
              </a:rPr>
              <a:t>RAVBM</a:t>
            </a:r>
            <a:r>
              <a:rPr lang="es-ES" dirty="0">
                <a:latin typeface="Calibri" panose="020F0502020204030204" pitchFamily="34" charset="0"/>
                <a:cs typeface="Calibri" panose="020F0502020204030204" pitchFamily="34" charset="0"/>
              </a:rPr>
              <a:t>, usted necesita tener acceso a una computadora, impresora y sobres para devolver su boleta. Después de registrarse en www.votescount.us o llamar para registrarse al </a:t>
            </a:r>
            <a:r>
              <a:rPr lang="es-ES" dirty="0"/>
              <a:t>831-454-2060</a:t>
            </a:r>
            <a:r>
              <a:rPr lang="es-ES" dirty="0">
                <a:latin typeface="Calibri" panose="020F0502020204030204" pitchFamily="34" charset="0"/>
                <a:cs typeface="Calibri" panose="020F0502020204030204" pitchFamily="34" charset="0"/>
              </a:rPr>
              <a:t>, le enviaremos por correo electrónico un código de acceso, para acceder a su boleta y votarla.</a:t>
            </a:r>
          </a:p>
          <a:p>
            <a:r>
              <a:rPr lang="es-ES" dirty="0">
                <a:latin typeface="Calibri" panose="020F0502020204030204" pitchFamily="34" charset="0"/>
                <a:cs typeface="Calibri" panose="020F0502020204030204" pitchFamily="34" charset="0"/>
              </a:rPr>
              <a:t>Para devolver su boleta votada, tendrá que usar su propio sobre a menos que tenga el sobre que le enviamos. Si utiliza su propio sobre, tendrá que firmarlo en el exterior e imprimir su nombre, dirección y una forma para contactarlo si es necesario con usted. Es posible que desee ponerla en dos sobres para proteger su información: uno donde firma y da su teléfono, el otro donde pone la dirección del condado.</a:t>
            </a:r>
            <a:endParaRPr lang="en-US" dirty="0">
              <a:latin typeface="Calibri" panose="020F0502020204030204" pitchFamily="34" charset="0"/>
              <a:cs typeface="Calibri" panose="020F0502020204030204" pitchFamily="34" charset="0"/>
            </a:endParaRPr>
          </a:p>
        </p:txBody>
      </p:sp>
      <p:pic>
        <p:nvPicPr>
          <p:cNvPr id="7" name="Picture 6" descr="A close up of a sign&#10;&#10;Description automatically generated">
            <a:extLst>
              <a:ext uri="{FF2B5EF4-FFF2-40B4-BE49-F238E27FC236}">
                <a16:creationId xmlns:a16="http://schemas.microsoft.com/office/drawing/2014/main" id="{71E709C2-9EE4-40D8-8B9F-46257A277093}"/>
              </a:ext>
            </a:extLst>
          </p:cNvPr>
          <p:cNvPicPr>
            <a:picLocks noChangeAspect="1"/>
          </p:cNvPicPr>
          <p:nvPr/>
        </p:nvPicPr>
        <p:blipFill>
          <a:blip r:embed="rId2"/>
          <a:stretch>
            <a:fillRect/>
          </a:stretch>
        </p:blipFill>
        <p:spPr>
          <a:xfrm>
            <a:off x="895837" y="1680834"/>
            <a:ext cx="3499686" cy="3496331"/>
          </a:xfrm>
          <a:prstGeom prst="rect">
            <a:avLst/>
          </a:prstGeom>
        </p:spPr>
      </p:pic>
    </p:spTree>
    <p:extLst>
      <p:ext uri="{BB962C8B-B14F-4D97-AF65-F5344CB8AC3E}">
        <p14:creationId xmlns:p14="http://schemas.microsoft.com/office/powerpoint/2010/main" val="141972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cean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ean painting presentation (widescreen).potx" id="{7D8F5DB3-F878-46D5-AF2D-2DD5B7369221}" vid="{9251DF30-C224-466C-9BFA-3064FAD55731}"/>
    </a:ext>
  </a:extLst>
</a:theme>
</file>

<file path=ppt/theme/theme2.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 painting presentation (widescreen)</Template>
  <TotalTime>6130</TotalTime>
  <Words>3919</Words>
  <Application>Microsoft Office PowerPoint</Application>
  <PresentationFormat>Widescreen</PresentationFormat>
  <Paragraphs>241</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Georgia</vt:lpstr>
      <vt:lpstr>Wingdings</vt:lpstr>
      <vt:lpstr>Ocean 16x9</vt:lpstr>
      <vt:lpstr>¡ Votar importa!</vt:lpstr>
      <vt:lpstr>Cambios para las elecciones del 3 de noviembre</vt:lpstr>
      <vt:lpstr>¿Por qué enviar boletas por correo?</vt:lpstr>
      <vt:lpstr>¿Puede la oficina de correos entregar todas estas boletas?</vt:lpstr>
      <vt:lpstr> ¡Sólo porque le enviamos por correo la boleta, no tiene que devolverla por correo!</vt:lpstr>
      <vt:lpstr>Localidades de buzones para entregar las boletas</vt:lpstr>
      <vt:lpstr>Lugares interiores con buzones electorales</vt:lpstr>
      <vt:lpstr>¡Si envía su boleta por correo, asegúrese de que entre al correo para ser sellada en o antes del 3 de noviembre!</vt:lpstr>
      <vt:lpstr>Boleta de voto por correo accesible a distancia- RAVBM</vt:lpstr>
      <vt:lpstr>Lugares para votar en persona desde octubre 31</vt:lpstr>
      <vt:lpstr>PowerPoint Presentation</vt:lpstr>
      <vt:lpstr>Servicios de lenguaje</vt:lpstr>
      <vt:lpstr>Servicios para personas con discapacidades</vt:lpstr>
      <vt:lpstr>VoteMobile – puede ir a todas partes</vt:lpstr>
      <vt:lpstr>Boletas seguras</vt:lpstr>
      <vt:lpstr>Personas humanas comparan la firma en el sobre de la papeleta con la firma de la inscripción electoral</vt:lpstr>
      <vt:lpstr>¿Qué pasa si mi firma ha cambiado?</vt:lpstr>
      <vt:lpstr>Al comparar firmas consideramos:</vt:lpstr>
      <vt:lpstr>Si se reta su firma</vt:lpstr>
      <vt:lpstr>Si se le olvida firmar el sobre de la boleta </vt:lpstr>
      <vt:lpstr>No campaña </vt:lpstr>
      <vt:lpstr>No deje que un extraño entregue su boleta</vt:lpstr>
      <vt:lpstr>¿Qué con el fraude por el votante?</vt:lpstr>
      <vt:lpstr>!Si ve algo, diga algo!</vt:lpstr>
      <vt:lpstr>!Haga un plan para votar!</vt:lpstr>
      <vt:lpstr>¡Ayúdenos a correr la voz! ¡Sea un mensajero confiable!</vt:lpstr>
      <vt:lpstr>Más información para compartir…</vt:lpstr>
      <vt:lpstr>¡Si es propietario de un negocio!</vt:lpstr>
      <vt:lpstr>Cómo puede divulgar la información</vt:lpstr>
      <vt:lpstr>El suministro de democracia requiere de muchos</vt:lpstr>
      <vt:lpstr>Fechas e hitos claves</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Voting Matters 2</dc:title>
  <dc:creator>Gail Pellerin</dc:creator>
  <cp:lastModifiedBy>Gail Pellerin</cp:lastModifiedBy>
  <cp:revision>85</cp:revision>
  <cp:lastPrinted>2020-09-17T20:58:33Z</cp:lastPrinted>
  <dcterms:created xsi:type="dcterms:W3CDTF">2020-08-31T21:22:33Z</dcterms:created>
  <dcterms:modified xsi:type="dcterms:W3CDTF">2020-09-18T22:21:01Z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